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62" r:id="rId4"/>
    <p:sldId id="267" r:id="rId5"/>
    <p:sldId id="268" r:id="rId6"/>
    <p:sldId id="269" r:id="rId7"/>
    <p:sldId id="259" r:id="rId8"/>
    <p:sldId id="260" r:id="rId9"/>
    <p:sldId id="261" r:id="rId10"/>
    <p:sldId id="271" r:id="rId11"/>
    <p:sldId id="263" r:id="rId12"/>
    <p:sldId id="266" r:id="rId13"/>
    <p:sldId id="274" r:id="rId14"/>
    <p:sldId id="275" r:id="rId15"/>
    <p:sldId id="272" r:id="rId16"/>
    <p:sldId id="273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581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Relationship Id="rId4" Type="http://schemas.openxmlformats.org/officeDocument/2006/relationships/image" Target="../media/image23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media/image1.png>
</file>

<file path=ppt/media/image10.png>
</file>

<file path=ppt/media/image11.png>
</file>

<file path=ppt/media/image12.png>
</file>

<file path=ppt/media/image13.png>
</file>

<file path=ppt/media/image27.png>
</file>

<file path=ppt/media/image28.png>
</file>

<file path=ppt/media/image29.png>
</file>

<file path=ppt/media/image30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B1373-0BE7-42AF-8416-351591CDEC0C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BCFC1D-C6DF-4586-A7BF-E22077433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435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2D7E46-C721-4757-9635-C7A8D60C6A0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52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DB30C-6102-4003-92DA-808BE763A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F1C7B4-8600-4AA9-AE4E-AA76E67219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00A55-99A3-480E-85F0-A489C5D2E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31CF1-8E8D-4690-9055-3E6FE8C7D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6A71F-59B2-4EA2-8E94-2C9A385BC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727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D99D-C7A9-437A-B14E-ADA11D75D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D6A4A4-4F75-437E-8077-D86E12B4CA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B36D6-0C3C-45E0-A8FF-53F8C6461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3F410-7EE8-4FFB-9150-6419DAEC3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750F2-3DEB-4B71-80B0-69DB5A7BA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610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3DD184-06E4-4ECE-8DCD-0B300C8FB6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FDE732-3CB4-4C13-B7B8-C118B3606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5ECAF-7B94-4D29-9A8B-75817966F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94780-9443-425C-A16E-390AB674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0B300-B81E-4E7D-9184-F711F8789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01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AEF99-76D4-41B8-90B9-2BED464D0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4ED14-C6EF-4DC9-8524-DA3F9ED07C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E5082-275F-44D5-B81C-8EFFDFBAE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0775E-2EF7-44D6-B8AC-2BE3B890E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F1FF4-5002-4ED1-91B3-76155DD38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494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F4B52-9EF8-4D0F-A60F-C3CC44A9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E9A2B-2035-43E5-9F1C-B666C5450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3909B-451A-4779-BF9F-4729199A1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22FA4-202E-444C-8559-561432198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1E2FD-669B-4030-AFB2-E48AEB39C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949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3282-01C5-4E6B-938D-0F6FF33D4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90907-1D41-474F-A11A-24F620132B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810CC2-0D76-4E0A-8815-21B7F2CF26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84523A-1515-4542-A25F-DA2DA6352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A20DE3-DF7F-458C-BFB2-5DD0E0ACF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BEA75-B496-47F9-85A4-53E643961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05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98ED4-26C1-4D08-9F0A-88A3FC5AF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68EF8-DF22-4440-9A5D-0E03A16F7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D32D4E-4F26-4D9D-BADC-D61ACCE98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0D8376-588F-460A-B303-AFABBFC71C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5C93C0-D9E2-47B5-AA58-1E1C5FCEB5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A09C6F-33D5-4C5F-9D5A-D0620878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D8F648-8200-4708-8460-63C51832E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AFE4FB-DE03-439D-B5B7-011EBC048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57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B0B3A-5135-4F0F-AB22-DC1EE6238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E730BD-0D9E-4E29-9F0E-4172D99FE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B84E23-BDF7-4732-91AC-C02EC2BCB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1B7139-7D35-443E-9E7A-335EAF6F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46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D7124D-2AFF-4B60-AB61-D5004B065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2E1BC8-6E99-434C-9DFE-EE8440738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58A80-9A7C-49B9-972C-8426E49E1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408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5CE45-C17E-4B6B-9D5B-17CC1D188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E8EC8-4B3A-44F6-AEFF-170F1AE615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A35B68-023F-4D10-A7F8-CA43EC7F8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6F7637-CE23-4EF5-8CEA-1C7A51472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44D2C-EC4C-4109-AEAF-2EA33E546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543B5B-DC57-4FE9-AAFD-74032D99B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10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1DF2C-3C35-4ABA-A4D8-D260CED3B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D57921-D48F-4B6A-A89A-44EAAB45A5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E5175F-7CD8-4585-B23F-C9B09035F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66C68-156C-4436-84B6-9DD18BDAD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6705BF-96F5-4CE7-91FE-7A9B80914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30B92A-F89D-4908-A612-70E4AF6BD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598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993FEE-29DB-4210-82E4-8FD1E78FE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874BC-C27F-4CF6-B162-0D86051CA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AB517-399B-4FED-9492-DFB436FC75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EDF1F-DF7A-4446-A809-6AAC0F020F35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76AD6-0212-4431-8909-D106E06AB7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74458-9EB2-45A3-A56A-C0D5F3D17E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8D6A9-E76B-4B12-9D79-BCE6CE9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107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NUL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package" Target="../embeddings/Microsoft_Excel_Worksheet10.xlsx"/><Relationship Id="rId7" Type="http://schemas.openxmlformats.org/officeDocument/2006/relationships/package" Target="../embeddings/Microsoft_Excel_Worksheet1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5.emf"/><Relationship Id="rId5" Type="http://schemas.openxmlformats.org/officeDocument/2006/relationships/package" Target="../embeddings/Microsoft_Excel_Worksheet11.xlsx"/><Relationship Id="rId4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atheretter.de/calc/geodrafter/?draw=vector(0%7C0%2010.5%7C0)+vector(0%7C0%20-0.5%7C2)+vector(0%7C0%201%7C3)+vector(0%7C0%204.5%7C-1.5)+vector(4.5%7C-1.5%2010.5%7C0)+vector(0%7C0%206%7C1.5)+line(0%7C0%2010%7C0)+line(0%7C0%200%7C10)&amp;scale=10&amp;coord=0" TargetMode="External"/><Relationship Id="rId13" Type="http://schemas.openxmlformats.org/officeDocument/2006/relationships/image" Target="NULL"/><Relationship Id="rId18" Type="http://schemas.openxmlformats.org/officeDocument/2006/relationships/image" Target="NULL"/><Relationship Id="rId26" Type="http://schemas.openxmlformats.org/officeDocument/2006/relationships/image" Target="NULL"/><Relationship Id="rId3" Type="http://schemas.openxmlformats.org/officeDocument/2006/relationships/image" Target="../media/image7.png"/><Relationship Id="rId21" Type="http://schemas.openxmlformats.org/officeDocument/2006/relationships/image" Target="NULL"/><Relationship Id="rId7" Type="http://schemas.openxmlformats.org/officeDocument/2006/relationships/image" Target="../media/image9.png"/><Relationship Id="rId12" Type="http://schemas.openxmlformats.org/officeDocument/2006/relationships/image" Target="NULL"/><Relationship Id="rId17" Type="http://schemas.openxmlformats.org/officeDocument/2006/relationships/image" Target="NULL"/><Relationship Id="rId25" Type="http://schemas.openxmlformats.org/officeDocument/2006/relationships/image" Target="NULL"/><Relationship Id="rId2" Type="http://schemas.openxmlformats.org/officeDocument/2006/relationships/notesSlide" Target="../notesSlides/notesSlide1.xml"/><Relationship Id="rId16" Type="http://schemas.openxmlformats.org/officeDocument/2006/relationships/image" Target="NULL"/><Relationship Id="rId20" Type="http://schemas.openxmlformats.org/officeDocument/2006/relationships/image" Target="NULL"/><Relationship Id="rId29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atheretter.de/calc/geodrafter/?draw=vector(0%7C0%2010%7C0)+vector(0%7C0%204%7C-2)+vector(0%7C0%204%7C8)+vector(0%7C0%20-0.5%7C2)+vector(0%7C0%201%7C3)+vector(0%7C0%20-4%7C1)+vector(4%7C8%20-2.5%7C9.625)+line(0%7C0%20-0.5%7C2)+++line(0%7C0%2010%7C0)+line(0%7C0%200%7C10)+&amp;scale=15&amp;coord=0" TargetMode="External"/><Relationship Id="rId11" Type="http://schemas.openxmlformats.org/officeDocument/2006/relationships/image" Target="NULL"/><Relationship Id="rId24" Type="http://schemas.openxmlformats.org/officeDocument/2006/relationships/image" Target="NULL"/><Relationship Id="rId5" Type="http://schemas.openxmlformats.org/officeDocument/2006/relationships/image" Target="../media/image8.png"/><Relationship Id="rId15" Type="http://schemas.openxmlformats.org/officeDocument/2006/relationships/image" Target="NULL"/><Relationship Id="rId23" Type="http://schemas.openxmlformats.org/officeDocument/2006/relationships/image" Target="NULL"/><Relationship Id="rId28" Type="http://schemas.openxmlformats.org/officeDocument/2006/relationships/image" Target="NULL"/><Relationship Id="rId10" Type="http://schemas.openxmlformats.org/officeDocument/2006/relationships/image" Target="NULL"/><Relationship Id="rId19" Type="http://schemas.openxmlformats.org/officeDocument/2006/relationships/image" Target="NULL"/><Relationship Id="rId31" Type="http://schemas.openxmlformats.org/officeDocument/2006/relationships/image" Target="NULL"/><Relationship Id="rId4" Type="http://schemas.openxmlformats.org/officeDocument/2006/relationships/hyperlink" Target="https://www.matheretter.de/calc/geodrafter/?draw=vector(0%7C0%2010%7C0)+vector(0%7C0%204%7C-2)+vector(0%7C0%204%7C8)+vector(0%7C0%20-0.5%7C2)+vector(0%7C0%201%7C3)+vector(0%7C0%20-1.75%7C-0.4375)+vector(4%7C8%202.25%7C7.50)+line(0%7C0%201%7C3)+++line(0%7C0%2010%7C0)+line(0%7C0%200%7C10)++&amp;scale=10&amp;coord=0" TargetMode="External"/><Relationship Id="rId9" Type="http://schemas.openxmlformats.org/officeDocument/2006/relationships/image" Target="NULL"/><Relationship Id="rId14" Type="http://schemas.openxmlformats.org/officeDocument/2006/relationships/image" Target="NULL"/><Relationship Id="rId22" Type="http://schemas.openxmlformats.org/officeDocument/2006/relationships/image" Target="NULL"/><Relationship Id="rId27" Type="http://schemas.openxmlformats.org/officeDocument/2006/relationships/image" Target="NULL"/><Relationship Id="rId30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../media/image13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5" Type="http://schemas.openxmlformats.org/officeDocument/2006/relationships/image" Target="NULL"/><Relationship Id="rId10" Type="http://schemas.openxmlformats.org/officeDocument/2006/relationships/image" Target="../media/image12.png"/><Relationship Id="rId4" Type="http://schemas.openxmlformats.org/officeDocument/2006/relationships/image" Target="NULL"/><Relationship Id="rId9" Type="http://schemas.openxmlformats.org/officeDocument/2006/relationships/image" Target="../media/image11.png"/><Relationship Id="rId14" Type="http://schemas.openxmlformats.org/officeDocument/2006/relationships/image" Target="NUL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package" Target="../embeddings/Microsoft_Excel_Worksheet.xlsx"/><Relationship Id="rId7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emf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package" Target="../embeddings/Microsoft_Excel_Worksheet3.xlsx"/><Relationship Id="rId7" Type="http://schemas.openxmlformats.org/officeDocument/2006/relationships/package" Target="../embeddings/Microsoft_Excel_Worksheet5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8.emf"/><Relationship Id="rId5" Type="http://schemas.openxmlformats.org/officeDocument/2006/relationships/package" Target="../embeddings/Microsoft_Excel_Worksheet4.xlsx"/><Relationship Id="rId4" Type="http://schemas.openxmlformats.org/officeDocument/2006/relationships/image" Target="../media/image17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package" Target="../embeddings/Microsoft_Excel_Worksheet6.xlsx"/><Relationship Id="rId7" Type="http://schemas.openxmlformats.org/officeDocument/2006/relationships/package" Target="../embeddings/Microsoft_Excel_Worksheet8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1.emf"/><Relationship Id="rId5" Type="http://schemas.openxmlformats.org/officeDocument/2006/relationships/package" Target="../embeddings/Microsoft_Excel_Worksheet7.xlsx"/><Relationship Id="rId10" Type="http://schemas.openxmlformats.org/officeDocument/2006/relationships/image" Target="../media/image23.emf"/><Relationship Id="rId4" Type="http://schemas.openxmlformats.org/officeDocument/2006/relationships/image" Target="../media/image20.emf"/><Relationship Id="rId9" Type="http://schemas.openxmlformats.org/officeDocument/2006/relationships/package" Target="../embeddings/Microsoft_Excel_Worksheet9.xls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883119-845F-4269-931C-97C7DD8CC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55" y="173865"/>
            <a:ext cx="3996626" cy="258582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E8AE1E47-B625-44C2-A39D-1EDAB8261A84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5178380" y="293040"/>
              <a:ext cx="5723586" cy="555926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07862">
                      <a:extLst>
                        <a:ext uri="{9D8B030D-6E8A-4147-A177-3AD203B41FA5}">
                          <a16:colId xmlns:a16="http://schemas.microsoft.com/office/drawing/2014/main" val="486137913"/>
                        </a:ext>
                      </a:extLst>
                    </a:gridCol>
                    <a:gridCol w="1907862">
                      <a:extLst>
                        <a:ext uri="{9D8B030D-6E8A-4147-A177-3AD203B41FA5}">
                          <a16:colId xmlns:a16="http://schemas.microsoft.com/office/drawing/2014/main" val="1963508052"/>
                        </a:ext>
                      </a:extLst>
                    </a:gridCol>
                    <a:gridCol w="1907862">
                      <a:extLst>
                        <a:ext uri="{9D8B030D-6E8A-4147-A177-3AD203B41FA5}">
                          <a16:colId xmlns:a16="http://schemas.microsoft.com/office/drawing/2014/main" val="181424558"/>
                        </a:ext>
                      </a:extLst>
                    </a:gridCol>
                  </a:tblGrid>
                  <a:tr h="3803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noProof="0" dirty="0">
                              <a:solidFill>
                                <a:schemeClr val="tx1"/>
                              </a:solidFill>
                            </a:rPr>
                            <a:t>Parameters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noProof="0" dirty="0"/>
                            <a:t> </a:t>
                          </a:r>
                          <a:r>
                            <a:rPr lang="en-US" b="0" noProof="0" dirty="0">
                              <a:solidFill>
                                <a:schemeClr val="tx1"/>
                              </a:solidFill>
                            </a:rPr>
                            <a:t> Calculations</a:t>
                          </a:r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i="0" noProof="0" dirty="0">
                              <a:solidFill>
                                <a:schemeClr val="tx1"/>
                              </a:solidFill>
                            </a:rPr>
                            <a:t>Values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094184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𝑜𝑢𝑡</m:t>
                                  </m:r>
                                </m:sub>
                              </m:sSub>
                            </m:oMath>
                          </a14:m>
                          <a:r>
                            <a:rPr lang="tr-TR" b="0" dirty="0">
                              <a:solidFill>
                                <a:schemeClr val="tx1"/>
                              </a:solidFill>
                            </a:rPr>
                            <a:t> 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𝑟𝑚𝑠</m:t>
                                  </m:r>
                                </m:sub>
                              </m:sSub>
                            </m:oMath>
                          </a14:m>
                          <a:r>
                            <a:rPr lang="tr-TR" b="0" dirty="0">
                              <a:solidFill>
                                <a:schemeClr val="tx1"/>
                              </a:solidFill>
                            </a:rPr>
                            <a:t> 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√(</m:t>
                                </m:r>
                                <m:sSub>
                                  <m:sSubPr>
                                    <m:ctrl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𝑜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sub>
                                </m:sSub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90</m:t>
                                </m:r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6171181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oMath>
                          </a14:m>
                          <a:r>
                            <a:rPr lang="tr-TR" dirty="0"/>
                            <a:t> (H)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sSup>
                                          <m:sSupPr>
                                            <m:ctrlPr>
                                              <a:rPr lang="tr-T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tr-T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𝑄</m:t>
                                            </m:r>
                                          </m:e>
                                          <m:sup>
                                            <m:r>
                                              <a:rPr lang="tr-T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p>
                                      </m:e>
                                      <m:sub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tr-TR" b="0" i="1" smtClean="0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tr-TR" b="0" i="1" smtClean="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tr-TR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tr-TR" b="0" i="1" smtClean="0">
                                            <a:latin typeface="Cambria Math" panose="02040503050406030204" pitchFamily="18" charset="0"/>
                                          </a:rPr>
                                          <m:t>𝑜𝑝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68.8</m:t>
                                </m:r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2456434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oMath>
                          </a14:m>
                          <a:r>
                            <a:rPr lang="tr-TR" dirty="0"/>
                            <a:t> 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𝑟𝑚𝑠</m:t>
                                  </m:r>
                                </m:sub>
                              </m:sSub>
                            </m:oMath>
                          </a14:m>
                          <a:r>
                            <a:rPr lang="tr-TR" b="0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tr-TR" dirty="0"/>
                            <a:t>)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𝑉</m:t>
                                        </m:r>
                                      </m:e>
                                      <m:sub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𝑜𝑢𝑡</m:t>
                                        </m:r>
                                      </m:sub>
                                    </m:sSub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5.55</m:t>
                                </m:r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3244730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oMath>
                          </a14:m>
                          <a:r>
                            <a:rPr lang="tr-TR" dirty="0"/>
                            <a:t> 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tr-T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𝑟𝑚𝑠</m:t>
                                  </m:r>
                                </m:sub>
                              </m:sSub>
                            </m:oMath>
                          </a14:m>
                          <a:r>
                            <a:rPr lang="tr-TR" b="0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tr-TR" dirty="0"/>
                            <a:t>)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𝑃</m:t>
                                        </m:r>
                                      </m:e>
                                      <m:sub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𝑜𝑢𝑡</m:t>
                                        </m:r>
                                      </m:sub>
                                    </m:sSub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𝑉</m:t>
                                        </m:r>
                                      </m:e>
                                      <m:sub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𝑖𝑛</m:t>
                                        </m:r>
                                      </m:sub>
                                    </m:sSub>
                                    <m: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𝜂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5.55</m:t>
                                </m:r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72299359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tr-T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oMath>
                          </a14:m>
                          <a:r>
                            <a:rPr lang="tr-TR" dirty="0"/>
                            <a:t> (H)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𝑜𝑝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17.19</m:t>
                                </m:r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09911067"/>
                      </a:ext>
                    </a:extLst>
                  </a:tr>
                  <a:tr h="11903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tr-T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tr-TR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tr-TR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oMath>
                          </a14:m>
                          <a:r>
                            <a:rPr lang="tr-TR" dirty="0"/>
                            <a:t> (H)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𝑀</m:t>
                                        </m:r>
                                      </m:e>
                                      <m:sup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e>
                                      <m:sup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sSub>
                                      <m:sSub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  <m:sub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107.43</m:t>
                                </m:r>
                                <m:r>
                                  <a:rPr lang="tr-TR" b="0" i="1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801777915"/>
                      </a:ext>
                    </a:extLst>
                  </a:tr>
                  <a:tr h="11903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tr-T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tr-TR" b="0" i="1" smtClean="0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tr-TR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oMath>
                          </a14:m>
                          <a:r>
                            <a:rPr lang="tr-TR" dirty="0"/>
                            <a:t> (F)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tr-T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tr-T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  <m:r>
                                              <a:rPr lang="tr-T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𝜋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tr-T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tr-T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𝑓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tr-T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𝑝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𝐿𝑝</m:t>
                                    </m:r>
                                    <m: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oMath>
                          </a14:m>
                          <a:r>
                            <a:rPr lang="tr-TR" dirty="0"/>
                            <a:t> (</a:t>
                          </a:r>
                          <a14:m>
                            <m:oMath xmlns:m="http://schemas.openxmlformats.org/officeDocument/2006/math"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10.48 </m:t>
                              </m:r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tr-TR" dirty="0"/>
                            <a:t>)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50514375"/>
                      </a:ext>
                    </a:extLst>
                  </a:tr>
                  <a:tr h="11903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tr-T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tr-TR" b="0" i="1" smtClean="0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tr-TR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oMath>
                          </a14:m>
                          <a:r>
                            <a:rPr lang="tr-TR" dirty="0"/>
                            <a:t> (F)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tr-T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tr-T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  <m:r>
                                              <a:rPr lang="tr-T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𝜋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tr-T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tr-T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𝑓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tr-T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tr-T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𝐿𝑠</m:t>
                                    </m:r>
                                    <m:r>
                                      <a:rPr lang="tr-T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oMath>
                          </a14:m>
                          <a:r>
                            <a:rPr lang="tr-TR" dirty="0"/>
                            <a:t> (</a:t>
                          </a:r>
                          <a14:m>
                            <m:oMath xmlns:m="http://schemas.openxmlformats.org/officeDocument/2006/math"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16.36 </m:t>
                              </m:r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tr-TR" dirty="0"/>
                            <a:t>)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3360849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E8AE1E47-B625-44C2-A39D-1EDAB8261A8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8524395"/>
                  </p:ext>
                </p:extLst>
              </p:nvPr>
            </p:nvGraphicFramePr>
            <p:xfrm>
              <a:off x="5178380" y="293040"/>
              <a:ext cx="5723586" cy="555926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07862">
                      <a:extLst>
                        <a:ext uri="{9D8B030D-6E8A-4147-A177-3AD203B41FA5}">
                          <a16:colId xmlns:a16="http://schemas.microsoft.com/office/drawing/2014/main" val="486137913"/>
                        </a:ext>
                      </a:extLst>
                    </a:gridCol>
                    <a:gridCol w="1907862">
                      <a:extLst>
                        <a:ext uri="{9D8B030D-6E8A-4147-A177-3AD203B41FA5}">
                          <a16:colId xmlns:a16="http://schemas.microsoft.com/office/drawing/2014/main" val="1963508052"/>
                        </a:ext>
                      </a:extLst>
                    </a:gridCol>
                    <a:gridCol w="1907862">
                      <a:extLst>
                        <a:ext uri="{9D8B030D-6E8A-4147-A177-3AD203B41FA5}">
                          <a16:colId xmlns:a16="http://schemas.microsoft.com/office/drawing/2014/main" val="181424558"/>
                        </a:ext>
                      </a:extLst>
                    </a:gridCol>
                  </a:tblGrid>
                  <a:tr h="3803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noProof="0" dirty="0">
                              <a:solidFill>
                                <a:schemeClr val="tx1"/>
                              </a:solidFill>
                            </a:rPr>
                            <a:t>Parameters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noProof="0" dirty="0"/>
                            <a:t> </a:t>
                          </a:r>
                          <a:r>
                            <a:rPr lang="en-US" b="0" noProof="0" dirty="0">
                              <a:solidFill>
                                <a:schemeClr val="tx1"/>
                              </a:solidFill>
                            </a:rPr>
                            <a:t> Calculations</a:t>
                          </a:r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i="0" noProof="0" dirty="0">
                              <a:solidFill>
                                <a:schemeClr val="tx1"/>
                              </a:solidFill>
                            </a:rPr>
                            <a:t>Values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09418454"/>
                      </a:ext>
                    </a:extLst>
                  </a:tr>
                  <a:tr h="38620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9" t="-104688" r="-200958" b="-1232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000" t="-104688" r="-100318" b="-12328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639" t="-104688" r="-639" b="-123281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61711817"/>
                      </a:ext>
                    </a:extLst>
                  </a:tr>
                  <a:tr h="7077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9" t="-112931" r="-200958" b="-5801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000" t="-112931" r="-100318" b="-5801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639" t="-112931" r="-639" b="-58017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24564342"/>
                      </a:ext>
                    </a:extLst>
                  </a:tr>
                  <a:tr h="64985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9" t="-230841" r="-200958" b="-5289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000" t="-230841" r="-100318" b="-5289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639" t="-230841" r="-639" b="-52897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24473056"/>
                      </a:ext>
                    </a:extLst>
                  </a:tr>
                  <a:tr h="65138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9" t="-330841" r="-200958" b="-4289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000" t="-330841" r="-100318" b="-4289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639" t="-330841" r="-639" b="-42897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22993591"/>
                      </a:ext>
                    </a:extLst>
                  </a:tr>
                  <a:tr h="68148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9" t="-411607" r="-200958" b="-3098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000" t="-411607" r="-100318" b="-3098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639" t="-411607" r="-639" b="-30982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09911067"/>
                      </a:ext>
                    </a:extLst>
                  </a:tr>
                  <a:tr h="68821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9" t="-507080" r="-200958" b="-20708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000" t="-507080" r="-100318" b="-20708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639" t="-507080" r="-639" b="-2070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01777915"/>
                      </a:ext>
                    </a:extLst>
                  </a:tr>
                  <a:tr h="75907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9" t="-553226" r="-200958" b="-887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000" t="-553226" r="-100318" b="-887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639" t="-553226" r="-639" b="-8871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50514375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9" t="-750000" r="-200958" b="-18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000" t="-750000" r="-100318" b="-18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639" t="-750000" r="-639" b="-185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3360849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60E013A4-C564-460D-B687-F747BCF71C8E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750553" y="3308319"/>
              <a:ext cx="3251200" cy="260692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25600">
                      <a:extLst>
                        <a:ext uri="{9D8B030D-6E8A-4147-A177-3AD203B41FA5}">
                          <a16:colId xmlns:a16="http://schemas.microsoft.com/office/drawing/2014/main" val="1584027241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302259203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noProof="0" dirty="0">
                              <a:solidFill>
                                <a:schemeClr val="tx1"/>
                              </a:solidFill>
                            </a:rPr>
                            <a:t>Inputs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noProof="0" dirty="0"/>
                            <a:t> </a:t>
                          </a:r>
                          <a:r>
                            <a:rPr lang="en-US" b="0" noProof="0" dirty="0">
                              <a:solidFill>
                                <a:schemeClr val="tx1"/>
                              </a:solidFill>
                            </a:rPr>
                            <a:t>Values </a:t>
                          </a:r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47822032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b="0" i="1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b="0" i="1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b="0" noProof="0" dirty="0">
                              <a:solidFill>
                                <a:schemeClr val="tx1"/>
                              </a:solidFill>
                            </a:rPr>
                            <a:t> (rms)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noProof="0" smtClean="0">
                                    <a:latin typeface="Cambria Math" panose="02040503050406030204" pitchFamily="18" charset="0"/>
                                  </a:rPr>
                                  <m:t>90</m:t>
                                </m:r>
                                <m:r>
                                  <a:rPr lang="en-US" b="0" i="1" noProof="0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oMath>
                            </m:oMathPara>
                          </a14:m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25665516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b="0" i="1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noProof="0" dirty="0"/>
                            <a:t> (W)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noProof="0" smtClean="0">
                                    <a:latin typeface="Cambria Math" panose="02040503050406030204" pitchFamily="18" charset="0"/>
                                  </a:rPr>
                                  <m:t>500</m:t>
                                </m:r>
                                <m:r>
                                  <a:rPr lang="en-US" b="0" i="1" noProof="0" smtClean="0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oMath>
                            </m:oMathPara>
                          </a14:m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043529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b="0" i="1" noProof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noProof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  <m:r>
                                      <a:rPr lang="en-US" b="0" i="1" noProof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e>
                                  <m:sub>
                                    <m:r>
                                      <a:rPr lang="en-US" b="0" i="1" noProof="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US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noProof="0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9899708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tr-TR" b="0" i="1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tr-TR" b="0" i="1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tr-TR" b="0" i="1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𝑜𝑝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noProof="0" dirty="0"/>
                            <a:t>(Hz)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noProof="0" smtClean="0">
                                    <a:latin typeface="Cambria Math" panose="02040503050406030204" pitchFamily="18" charset="0"/>
                                  </a:rPr>
                                  <m:t>150</m:t>
                                </m:r>
                                <m:r>
                                  <a:rPr lang="en-US" b="0" i="1" noProof="0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oMath>
                            </m:oMathPara>
                          </a14:m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5494550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oMath>
                            </m:oMathPara>
                          </a14:m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noProof="0" smtClean="0">
                                    <a:latin typeface="Cambria Math" panose="02040503050406030204" pitchFamily="18" charset="0"/>
                                  </a:rPr>
                                  <m:t>0.2</m:t>
                                </m:r>
                              </m:oMath>
                            </m:oMathPara>
                          </a14:m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00800736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noProof="0" dirty="0"/>
                            <a:t> (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b="0" i="0" noProof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oMath>
                          </a14:m>
                          <a:r>
                            <a:rPr lang="en-US" noProof="0" dirty="0"/>
                            <a:t>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noProof="0" smtClean="0">
                                    <a:latin typeface="Cambria Math" panose="02040503050406030204" pitchFamily="18" charset="0"/>
                                  </a:rPr>
                                  <m:t>16.214</m:t>
                                </m:r>
                              </m:oMath>
                            </m:oMathPara>
                          </a14:m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11966152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60E013A4-C564-460D-B687-F747BCF71C8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54852122"/>
                  </p:ext>
                </p:extLst>
              </p:nvPr>
            </p:nvGraphicFramePr>
            <p:xfrm>
              <a:off x="750553" y="3308319"/>
              <a:ext cx="3251200" cy="260692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25600">
                      <a:extLst>
                        <a:ext uri="{9D8B030D-6E8A-4147-A177-3AD203B41FA5}">
                          <a16:colId xmlns:a16="http://schemas.microsoft.com/office/drawing/2014/main" val="1584027241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302259203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noProof="0" dirty="0">
                              <a:solidFill>
                                <a:schemeClr val="tx1"/>
                              </a:solidFill>
                            </a:rPr>
                            <a:t>Inputs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noProof="0" dirty="0"/>
                            <a:t> </a:t>
                          </a:r>
                          <a:r>
                            <a:rPr lang="en-US" b="0" noProof="0" dirty="0">
                              <a:solidFill>
                                <a:schemeClr val="tx1"/>
                              </a:solidFill>
                            </a:rPr>
                            <a:t>Values </a:t>
                          </a:r>
                          <a:endParaRPr lang="en-US" noProof="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47822032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75" t="-108197" r="-100749" b="-5278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375" t="-108197" r="-749" b="-52786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665516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75" t="-208197" r="-100749" b="-4278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375" t="-208197" r="-749" b="-42786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043529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75" t="-308197" r="-100749" b="-3278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375" t="-308197" r="-749" b="-32786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89970836"/>
                      </a:ext>
                    </a:extLst>
                  </a:tr>
                  <a:tr h="38696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75" t="-389063" r="-100749" b="-21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375" t="-389063" r="-749" b="-212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5494550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75" t="-513115" r="-100749" b="-1229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375" t="-513115" r="-749" b="-1229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0800736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75" t="-623333" r="-100749" b="-2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375" t="-623333" r="-749" b="-2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1966152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7610F97F-CDEB-414F-844A-307FFEA22504}"/>
              </a:ext>
            </a:extLst>
          </p:cNvPr>
          <p:cNvSpPr/>
          <p:nvPr/>
        </p:nvSpPr>
        <p:spPr>
          <a:xfrm>
            <a:off x="5448946" y="5974656"/>
            <a:ext cx="59860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dirty="0" err="1"/>
              <a:t>Previosuly</a:t>
            </a:r>
            <a:r>
              <a:rPr lang="tr-TR" dirty="0"/>
              <a:t>, </a:t>
            </a:r>
            <a:r>
              <a:rPr lang="tr-TR" dirty="0" err="1"/>
              <a:t>operation</a:t>
            </a:r>
            <a:r>
              <a:rPr lang="tr-TR" dirty="0"/>
              <a:t> </a:t>
            </a:r>
            <a:r>
              <a:rPr lang="tr-TR" dirty="0" err="1"/>
              <a:t>frequency</a:t>
            </a:r>
            <a:r>
              <a:rPr lang="tr-TR" dirty="0"/>
              <a:t> is </a:t>
            </a:r>
            <a:r>
              <a:rPr lang="tr-TR" dirty="0" err="1"/>
              <a:t>chosen</a:t>
            </a:r>
            <a:r>
              <a:rPr lang="tr-TR" dirty="0"/>
              <a:t> as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frequency</a:t>
            </a:r>
            <a:r>
              <a:rPr lang="tr-TR" dirty="0"/>
              <a:t> of </a:t>
            </a:r>
          </a:p>
          <a:p>
            <a:r>
              <a:rPr lang="tr-TR" dirty="0" err="1"/>
              <a:t>resonant</a:t>
            </a:r>
            <a:r>
              <a:rPr lang="tr-TR" dirty="0"/>
              <a:t> tank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secondaries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primary</a:t>
            </a:r>
            <a:r>
              <a:rPr lang="tr-T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276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68B02E-3467-445C-8F07-BAEC5A934007}"/>
              </a:ext>
            </a:extLst>
          </p:cNvPr>
          <p:cNvSpPr txBox="1"/>
          <p:nvPr/>
        </p:nvSpPr>
        <p:spPr>
          <a:xfrm>
            <a:off x="4146998" y="173865"/>
            <a:ext cx="3065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Miss-Aligned</a:t>
            </a:r>
            <a:r>
              <a:rPr lang="tr-TR" dirty="0"/>
              <a:t> </a:t>
            </a:r>
            <a:r>
              <a:rPr lang="tr-TR" dirty="0" err="1"/>
              <a:t>Decoupled</a:t>
            </a:r>
            <a:r>
              <a:rPr lang="tr-TR" dirty="0"/>
              <a:t> </a:t>
            </a: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0676E5C-23A3-4152-B6F8-C4A89E7B1336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261575" y="854054"/>
          <a:ext cx="4419600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3" name="Worksheet" r:id="rId3" imgW="4419658" imgH="1257424" progId="Excel.Sheet.12">
                  <p:embed/>
                </p:oleObj>
              </mc:Choice>
              <mc:Fallback>
                <p:oleObj name="Worksheet" r:id="rId3" imgW="4419658" imgH="1257424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60676E5C-23A3-4152-B6F8-C4A89E7B13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61575" y="854054"/>
                        <a:ext cx="4419600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12E564-D1E6-47B8-B9DC-C270CCD54071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261575" y="2800350"/>
          <a:ext cx="4419600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4" name="Worksheet" r:id="rId5" imgW="4419658" imgH="1257424" progId="Excel.Sheet.12">
                  <p:embed/>
                </p:oleObj>
              </mc:Choice>
              <mc:Fallback>
                <p:oleObj name="Worksheet" r:id="rId5" imgW="4419658" imgH="1257424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212E564-D1E6-47B8-B9DC-C270CCD540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61575" y="2800350"/>
                        <a:ext cx="4419600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E8FFE5B-1C48-4B27-AECE-E1E97F9EC351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261575" y="4713644"/>
          <a:ext cx="4419600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5" name="Worksheet" r:id="rId7" imgW="4419658" imgH="1257424" progId="Excel.Sheet.12">
                  <p:embed/>
                </p:oleObj>
              </mc:Choice>
              <mc:Fallback>
                <p:oleObj name="Worksheet" r:id="rId7" imgW="4419658" imgH="1257424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E8FFE5B-1C48-4B27-AECE-E1E97F9EC3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61575" y="4713644"/>
                        <a:ext cx="4419600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45894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D46B1F-898C-42FD-9C77-F9AAB88D12B5}"/>
              </a:ext>
            </a:extLst>
          </p:cNvPr>
          <p:cNvSpPr txBox="1"/>
          <p:nvPr/>
        </p:nvSpPr>
        <p:spPr>
          <a:xfrm>
            <a:off x="3960255" y="166884"/>
            <a:ext cx="5183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FA-Decoupled-150kHz (1)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236E169-B333-4F09-8960-C27FA01561E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1102" y="5804760"/>
          <a:ext cx="10760295" cy="731520"/>
        </p:xfrm>
        <a:graphic>
          <a:graphicData uri="http://schemas.openxmlformats.org/drawingml/2006/table">
            <a:tbl>
              <a:tblPr/>
              <a:tblGrid>
                <a:gridCol w="1537185">
                  <a:extLst>
                    <a:ext uri="{9D8B030D-6E8A-4147-A177-3AD203B41FA5}">
                      <a16:colId xmlns:a16="http://schemas.microsoft.com/office/drawing/2014/main" val="3339891136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1471215429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268356510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414559488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1780938479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757650095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4161997266"/>
                    </a:ext>
                  </a:extLst>
                </a:gridCol>
              </a:tblGrid>
              <a:tr h="315532">
                <a:tc>
                  <a:txBody>
                    <a:bodyPr/>
                    <a:lstStyle/>
                    <a:p>
                      <a:r>
                        <a:rPr lang="tr-TR" dirty="0" err="1"/>
                        <a:t>Frequency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 err="1"/>
                        <a:t>Ip</a:t>
                      </a:r>
                      <a:r>
                        <a:rPr lang="tr-TR" dirty="0"/>
                        <a:t> 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Is1(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Is2(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 err="1"/>
                        <a:t>Ip</a:t>
                      </a:r>
                      <a:r>
                        <a:rPr lang="tr-TR" dirty="0"/>
                        <a:t> 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Is1(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Is2(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8448771"/>
                  </a:ext>
                </a:extLst>
              </a:tr>
              <a:tr h="3155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152kHz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7.17A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2.93A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3.57A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19.93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67.5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65.2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4305895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175017FA-D95A-4795-8A72-F3ADFA393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08" y="669659"/>
            <a:ext cx="9616225" cy="486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373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D46B1F-898C-42FD-9C77-F9AAB88D12B5}"/>
              </a:ext>
            </a:extLst>
          </p:cNvPr>
          <p:cNvSpPr txBox="1"/>
          <p:nvPr/>
        </p:nvSpPr>
        <p:spPr>
          <a:xfrm>
            <a:off x="3825026" y="197296"/>
            <a:ext cx="5183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MA-Decoupled-150kHz (3)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236E169-B333-4F09-8960-C27FA01561E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1102" y="5804760"/>
          <a:ext cx="10760295" cy="731520"/>
        </p:xfrm>
        <a:graphic>
          <a:graphicData uri="http://schemas.openxmlformats.org/drawingml/2006/table">
            <a:tbl>
              <a:tblPr/>
              <a:tblGrid>
                <a:gridCol w="1537185">
                  <a:extLst>
                    <a:ext uri="{9D8B030D-6E8A-4147-A177-3AD203B41FA5}">
                      <a16:colId xmlns:a16="http://schemas.microsoft.com/office/drawing/2014/main" val="3339891136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1471215429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268356510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414559488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1780938479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757650095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4161997266"/>
                    </a:ext>
                  </a:extLst>
                </a:gridCol>
              </a:tblGrid>
              <a:tr h="315532">
                <a:tc>
                  <a:txBody>
                    <a:bodyPr/>
                    <a:lstStyle/>
                    <a:p>
                      <a:r>
                        <a:rPr lang="tr-TR" dirty="0" err="1"/>
                        <a:t>Frequency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 err="1"/>
                        <a:t>Ip</a:t>
                      </a:r>
                      <a:r>
                        <a:rPr lang="tr-TR" dirty="0"/>
                        <a:t> 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Is1(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Is2(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 err="1"/>
                        <a:t>Ip</a:t>
                      </a:r>
                      <a:r>
                        <a:rPr lang="tr-TR" dirty="0"/>
                        <a:t> 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Is1(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Is2(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8448771"/>
                  </a:ext>
                </a:extLst>
              </a:tr>
              <a:tr h="3155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156.8kHz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7.25A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1.17A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5.09A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22.8711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74.8448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44.1957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430589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8D0D1262-A44D-422F-BE4E-9C67A1072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57" y="676099"/>
            <a:ext cx="9641983" cy="4881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100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D46B1F-898C-42FD-9C77-F9AAB88D12B5}"/>
              </a:ext>
            </a:extLst>
          </p:cNvPr>
          <p:cNvSpPr txBox="1"/>
          <p:nvPr/>
        </p:nvSpPr>
        <p:spPr>
          <a:xfrm>
            <a:off x="3825026" y="197296"/>
            <a:ext cx="5183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	FA-Coupled-150kHz (5)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236E169-B333-4F09-8960-C27FA01561E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1102" y="5804760"/>
          <a:ext cx="10760295" cy="731520"/>
        </p:xfrm>
        <a:graphic>
          <a:graphicData uri="http://schemas.openxmlformats.org/drawingml/2006/table">
            <a:tbl>
              <a:tblPr/>
              <a:tblGrid>
                <a:gridCol w="1537185">
                  <a:extLst>
                    <a:ext uri="{9D8B030D-6E8A-4147-A177-3AD203B41FA5}">
                      <a16:colId xmlns:a16="http://schemas.microsoft.com/office/drawing/2014/main" val="3339891136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1471215429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268356510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414559488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1780938479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757650095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4161997266"/>
                    </a:ext>
                  </a:extLst>
                </a:gridCol>
              </a:tblGrid>
              <a:tr h="315532">
                <a:tc>
                  <a:txBody>
                    <a:bodyPr/>
                    <a:lstStyle/>
                    <a:p>
                      <a:r>
                        <a:rPr lang="tr-TR" dirty="0" err="1"/>
                        <a:t>Frequency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 err="1"/>
                        <a:t>Ip</a:t>
                      </a:r>
                      <a:r>
                        <a:rPr lang="tr-TR" dirty="0"/>
                        <a:t> 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Is1(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Is2(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 err="1"/>
                        <a:t>Ip</a:t>
                      </a:r>
                      <a:r>
                        <a:rPr lang="tr-TR" dirty="0"/>
                        <a:t> 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Is1(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Is2(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8448771"/>
                  </a:ext>
                </a:extLst>
              </a:tr>
              <a:tr h="3155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151.6kHz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7.17A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3.65A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3.09A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22.524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76.68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74.1722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430589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4D12F52C-90A9-4AC1-99CF-AFD41AE09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631" y="940158"/>
            <a:ext cx="8659054" cy="438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1640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D46B1F-898C-42FD-9C77-F9AAB88D12B5}"/>
              </a:ext>
            </a:extLst>
          </p:cNvPr>
          <p:cNvSpPr txBox="1"/>
          <p:nvPr/>
        </p:nvSpPr>
        <p:spPr>
          <a:xfrm>
            <a:off x="4700790" y="210175"/>
            <a:ext cx="5183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MA-Coupled-150kHz (7)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236E169-B333-4F09-8960-C27FA01561E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1102" y="5804760"/>
          <a:ext cx="10760295" cy="731520"/>
        </p:xfrm>
        <a:graphic>
          <a:graphicData uri="http://schemas.openxmlformats.org/drawingml/2006/table">
            <a:tbl>
              <a:tblPr/>
              <a:tblGrid>
                <a:gridCol w="1537185">
                  <a:extLst>
                    <a:ext uri="{9D8B030D-6E8A-4147-A177-3AD203B41FA5}">
                      <a16:colId xmlns:a16="http://schemas.microsoft.com/office/drawing/2014/main" val="3339891136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1471215429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268356510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414559488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1780938479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757650095"/>
                    </a:ext>
                  </a:extLst>
                </a:gridCol>
                <a:gridCol w="1537185">
                  <a:extLst>
                    <a:ext uri="{9D8B030D-6E8A-4147-A177-3AD203B41FA5}">
                      <a16:colId xmlns:a16="http://schemas.microsoft.com/office/drawing/2014/main" val="4161997266"/>
                    </a:ext>
                  </a:extLst>
                </a:gridCol>
              </a:tblGrid>
              <a:tr h="315532">
                <a:tc>
                  <a:txBody>
                    <a:bodyPr/>
                    <a:lstStyle/>
                    <a:p>
                      <a:r>
                        <a:rPr lang="tr-TR" dirty="0" err="1"/>
                        <a:t>Frequency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 err="1"/>
                        <a:t>Ip</a:t>
                      </a:r>
                      <a:r>
                        <a:rPr lang="tr-TR" dirty="0"/>
                        <a:t> 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Is1(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Is2(</a:t>
                      </a:r>
                      <a:r>
                        <a:rPr lang="tr-TR" dirty="0" err="1"/>
                        <a:t>peak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 err="1"/>
                        <a:t>Ip</a:t>
                      </a:r>
                      <a:r>
                        <a:rPr lang="tr-TR" dirty="0"/>
                        <a:t> 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Is1(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Is2(</a:t>
                      </a:r>
                      <a:r>
                        <a:rPr lang="tr-TR" dirty="0" err="1"/>
                        <a:t>angle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8448771"/>
                  </a:ext>
                </a:extLst>
              </a:tr>
              <a:tr h="3155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151.3kHz</a:t>
                      </a:r>
                      <a:endParaRPr 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7.17A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4.21A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2.37A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22.31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72.18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82.7542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430589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274F4C2F-D00E-42D7-AC66-F9690DBF1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991" y="566628"/>
            <a:ext cx="9545392" cy="483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51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EA5483-18ED-4E9E-8851-6654F4E2F1B7}"/>
              </a:ext>
            </a:extLst>
          </p:cNvPr>
          <p:cNvSpPr txBox="1"/>
          <p:nvPr/>
        </p:nvSpPr>
        <p:spPr>
          <a:xfrm>
            <a:off x="714777" y="341290"/>
            <a:ext cx="8950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Primer</a:t>
            </a:r>
            <a:r>
              <a:rPr lang="tr-TR" dirty="0"/>
              <a:t> </a:t>
            </a:r>
            <a:r>
              <a:rPr lang="tr-TR" dirty="0" err="1"/>
              <a:t>side</a:t>
            </a:r>
            <a:r>
              <a:rPr lang="tr-TR" dirty="0"/>
              <a:t> </a:t>
            </a:r>
            <a:r>
              <a:rPr lang="tr-TR" dirty="0" err="1"/>
              <a:t>stay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same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coupled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decoupled</a:t>
            </a:r>
            <a:r>
              <a:rPr lang="tr-TR" dirty="0"/>
              <a:t> </a:t>
            </a:r>
            <a:r>
              <a:rPr lang="tr-TR" dirty="0" err="1"/>
              <a:t>systems</a:t>
            </a:r>
            <a:r>
              <a:rPr lang="tr-TR" dirty="0"/>
              <a:t> </a:t>
            </a:r>
            <a:r>
              <a:rPr lang="tr-TR" dirty="0" err="1"/>
              <a:t>shown</a:t>
            </a:r>
            <a:r>
              <a:rPr lang="tr-TR" dirty="0"/>
              <a:t> at </a:t>
            </a:r>
            <a:r>
              <a:rPr lang="tr-TR" dirty="0" err="1"/>
              <a:t>figure</a:t>
            </a:r>
            <a:r>
              <a:rPr lang="tr-TR" dirty="0"/>
              <a:t>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A21A2-AA8A-4C7D-BFAD-41C35731D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7800" y="941767"/>
            <a:ext cx="11686386" cy="591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553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EAB8FC-B225-488B-A324-DB7335A47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435" y="509520"/>
            <a:ext cx="11533746" cy="583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846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32B53-4A32-491A-B238-65DC4485F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A3897-0978-4F24-A691-B58BF6AE7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31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B66FC24-1CF6-42DD-AB57-ED373E1915C0}"/>
                  </a:ext>
                </a:extLst>
              </p:cNvPr>
              <p:cNvSpPr txBox="1"/>
              <p:nvPr/>
            </p:nvSpPr>
            <p:spPr>
              <a:xfrm>
                <a:off x="676141" y="386366"/>
                <a:ext cx="10811814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tr-TR" dirty="0" err="1"/>
                  <a:t>Previosuly</a:t>
                </a:r>
                <a:r>
                  <a:rPr lang="tr-TR" dirty="0"/>
                  <a:t>,  </a:t>
                </a:r>
                <a:r>
                  <a:rPr lang="tr-TR" dirty="0" err="1"/>
                  <a:t>we</a:t>
                </a:r>
                <a:r>
                  <a:rPr lang="tr-TR" dirty="0"/>
                  <a:t> </a:t>
                </a:r>
                <a:r>
                  <a:rPr lang="tr-TR" dirty="0" err="1"/>
                  <a:t>observed</a:t>
                </a:r>
                <a:r>
                  <a:rPr lang="tr-TR" dirty="0"/>
                  <a:t> </a:t>
                </a:r>
                <a:r>
                  <a:rPr lang="tr-TR" dirty="0" err="1"/>
                  <a:t>that</a:t>
                </a:r>
                <a:r>
                  <a:rPr lang="tr-TR" dirty="0"/>
                  <a:t> :</a:t>
                </a:r>
              </a:p>
              <a:p>
                <a:pPr algn="just"/>
                <a:endParaRPr lang="tr-TR" dirty="0"/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tr-TR" dirty="0"/>
                  <a:t>F</a:t>
                </a:r>
                <a:r>
                  <a:rPr lang="en-US" dirty="0"/>
                  <a:t>or unequal mutual inductances cause that the module with bigger mutual inductance sees low-resistance load and the module with smaller mutual inductance sees high-resistance load. </a:t>
                </a:r>
              </a:p>
              <a:p>
                <a:pPr algn="just"/>
                <a:r>
                  <a:rPr lang="tr-TR" dirty="0"/>
                  <a:t>     </a:t>
                </a:r>
                <a:r>
                  <a:rPr lang="en-US" dirty="0"/>
                  <a:t>Thus,  inequality of the mutual led the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dirty="0"/>
                  <a:t> differences increase.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B66FC24-1CF6-42DD-AB57-ED373E1915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141" y="386366"/>
                <a:ext cx="10811814" cy="1754326"/>
              </a:xfrm>
              <a:prstGeom prst="rect">
                <a:avLst/>
              </a:prstGeom>
              <a:blipFill>
                <a:blip r:embed="rId2"/>
                <a:stretch>
                  <a:fillRect l="-507" t="-1736" r="-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F631BE01-4215-4541-950C-15FAAB09E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555298" y="-103977"/>
            <a:ext cx="2368661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5420436E-3EE7-4184-98ED-49EE75C2A3CE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2865545" y="4509354"/>
              <a:ext cx="5748165" cy="777451"/>
            </p:xfrm>
            <a:graphic>
              <a:graphicData uri="http://schemas.openxmlformats.org/drawingml/2006/table">
                <a:tbl>
                  <a:tblPr/>
                  <a:tblGrid>
                    <a:gridCol w="1136164">
                      <a:extLst>
                        <a:ext uri="{9D8B030D-6E8A-4147-A177-3AD203B41FA5}">
                          <a16:colId xmlns:a16="http://schemas.microsoft.com/office/drawing/2014/main" val="2568978595"/>
                        </a:ext>
                      </a:extLst>
                    </a:gridCol>
                    <a:gridCol w="1148673">
                      <a:extLst>
                        <a:ext uri="{9D8B030D-6E8A-4147-A177-3AD203B41FA5}">
                          <a16:colId xmlns:a16="http://schemas.microsoft.com/office/drawing/2014/main" val="701764377"/>
                        </a:ext>
                      </a:extLst>
                    </a:gridCol>
                    <a:gridCol w="1148673">
                      <a:extLst>
                        <a:ext uri="{9D8B030D-6E8A-4147-A177-3AD203B41FA5}">
                          <a16:colId xmlns:a16="http://schemas.microsoft.com/office/drawing/2014/main" val="381861969"/>
                        </a:ext>
                      </a:extLst>
                    </a:gridCol>
                    <a:gridCol w="1148673">
                      <a:extLst>
                        <a:ext uri="{9D8B030D-6E8A-4147-A177-3AD203B41FA5}">
                          <a16:colId xmlns:a16="http://schemas.microsoft.com/office/drawing/2014/main" val="556662472"/>
                        </a:ext>
                      </a:extLst>
                    </a:gridCol>
                    <a:gridCol w="1165982">
                      <a:extLst>
                        <a:ext uri="{9D8B030D-6E8A-4147-A177-3AD203B41FA5}">
                          <a16:colId xmlns:a16="http://schemas.microsoft.com/office/drawing/2014/main" val="2998417439"/>
                        </a:ext>
                      </a:extLst>
                    </a:gridCol>
                  </a:tblGrid>
                  <a:tr h="411691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e>
                                  <m:sub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mpd="sng">
                          <a:solidFill>
                            <a:schemeClr val="tx1"/>
                          </a:solidFill>
                          <a:prstDash val="soli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e>
                                  <m:sub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e>
                                  <m:sub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mpd="sng">
                          <a:solidFill>
                            <a:schemeClr val="tx1"/>
                          </a:solidFill>
                          <a:prstDash val="soli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08023055"/>
                      </a:ext>
                    </a:extLst>
                  </a:tr>
                  <a:tr h="34119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tr-TR" dirty="0"/>
                            <a:t>20</a:t>
                          </a:r>
                          <a:endParaRPr lang="en-US" dirty="0"/>
                        </a:p>
                      </a:txBody>
                      <a:tcPr>
                        <a:lnL w="12700" cmpd="sng">
                          <a:solidFill>
                            <a:schemeClr val="tx1"/>
                          </a:solidFill>
                          <a:prstDash val="soli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tr-TR" dirty="0">
                              <a:sym typeface="Wingdings" panose="05000000000000000000" pitchFamily="2" charset="2"/>
                            </a:rPr>
                            <a:t>20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tr-TR" dirty="0">
                              <a:sym typeface="Wingdings" panose="05000000000000000000" pitchFamily="2" charset="2"/>
                            </a:rPr>
                            <a:t> </a:t>
                          </a:r>
                          <a14:m>
                            <m:oMath xmlns:m="http://schemas.openxmlformats.org/officeDocument/2006/math">
                              <m:r>
                                <a:rPr lang="tr-TR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∞ </m:t>
                              </m:r>
                            </m:oMath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tr-TR" dirty="0">
                              <a:sym typeface="Wingdings" panose="05000000000000000000" pitchFamily="2" charset="2"/>
                            </a:rPr>
                            <a:t></a:t>
                          </a:r>
                          <a:r>
                            <a:rPr lang="tr-TR" dirty="0"/>
                            <a:t>16.214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tr-TR" dirty="0">
                              <a:sym typeface="Wingdings" panose="05000000000000000000" pitchFamily="2" charset="2"/>
                            </a:rPr>
                            <a:t> </a:t>
                          </a:r>
                          <a14:m>
                            <m:oMath xmlns:m="http://schemas.openxmlformats.org/officeDocument/2006/math">
                              <m:r>
                                <a:rPr lang="tr-TR" b="0" i="1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∞ </m:t>
                              </m:r>
                            </m:oMath>
                          </a14:m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9025816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5420436E-3EE7-4184-98ED-49EE75C2A3C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30478338"/>
                  </p:ext>
                </p:extLst>
              </p:nvPr>
            </p:nvGraphicFramePr>
            <p:xfrm>
              <a:off x="2865545" y="4509354"/>
              <a:ext cx="5748165" cy="777451"/>
            </p:xfrm>
            <a:graphic>
              <a:graphicData uri="http://schemas.openxmlformats.org/drawingml/2006/table">
                <a:tbl>
                  <a:tblPr/>
                  <a:tblGrid>
                    <a:gridCol w="1136164">
                      <a:extLst>
                        <a:ext uri="{9D8B030D-6E8A-4147-A177-3AD203B41FA5}">
                          <a16:colId xmlns:a16="http://schemas.microsoft.com/office/drawing/2014/main" val="2568978595"/>
                        </a:ext>
                      </a:extLst>
                    </a:gridCol>
                    <a:gridCol w="1148673">
                      <a:extLst>
                        <a:ext uri="{9D8B030D-6E8A-4147-A177-3AD203B41FA5}">
                          <a16:colId xmlns:a16="http://schemas.microsoft.com/office/drawing/2014/main" val="701764377"/>
                        </a:ext>
                      </a:extLst>
                    </a:gridCol>
                    <a:gridCol w="1148673">
                      <a:extLst>
                        <a:ext uri="{9D8B030D-6E8A-4147-A177-3AD203B41FA5}">
                          <a16:colId xmlns:a16="http://schemas.microsoft.com/office/drawing/2014/main" val="381861969"/>
                        </a:ext>
                      </a:extLst>
                    </a:gridCol>
                    <a:gridCol w="1148673">
                      <a:extLst>
                        <a:ext uri="{9D8B030D-6E8A-4147-A177-3AD203B41FA5}">
                          <a16:colId xmlns:a16="http://schemas.microsoft.com/office/drawing/2014/main" val="556662472"/>
                        </a:ext>
                      </a:extLst>
                    </a:gridCol>
                    <a:gridCol w="1165982">
                      <a:extLst>
                        <a:ext uri="{9D8B030D-6E8A-4147-A177-3AD203B41FA5}">
                          <a16:colId xmlns:a16="http://schemas.microsoft.com/office/drawing/2014/main" val="2998417439"/>
                        </a:ext>
                      </a:extLst>
                    </a:gridCol>
                  </a:tblGrid>
                  <a:tr h="41169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solidFill>
                            <a:schemeClr val="tx1"/>
                          </a:solidFill>
                          <a:prstDash val="soli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35" t="-1471" r="-405882" b="-111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000" t="-1471" r="-303723" b="-111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98942" t="-1471" r="-202116" b="-111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98942" t="-1471" r="-102116" b="-1117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mpd="sng">
                          <a:solidFill>
                            <a:schemeClr val="tx1"/>
                          </a:solidFill>
                          <a:prstDash val="solid"/>
                        </a:lnB>
                        <a:blipFill>
                          <a:blip r:embed="rId4"/>
                          <a:stretch>
                            <a:fillRect l="-394764" t="-1471" r="-1047" b="-11176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0802305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tr-TR" dirty="0"/>
                            <a:t>20</a:t>
                          </a:r>
                          <a:endParaRPr lang="en-US" dirty="0"/>
                        </a:p>
                      </a:txBody>
                      <a:tcPr>
                        <a:lnL w="12700" cmpd="sng">
                          <a:solidFill>
                            <a:schemeClr val="tx1"/>
                          </a:solidFill>
                          <a:prstDash val="soli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tr-TR" dirty="0">
                              <a:sym typeface="Wingdings" panose="05000000000000000000" pitchFamily="2" charset="2"/>
                            </a:rPr>
                            <a:t>20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98942" t="-113115" r="-202116" b="-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tr-TR" dirty="0">
                              <a:sym typeface="Wingdings" panose="05000000000000000000" pitchFamily="2" charset="2"/>
                            </a:rPr>
                            <a:t></a:t>
                          </a:r>
                          <a:r>
                            <a:rPr lang="tr-TR" dirty="0"/>
                            <a:t>16.214</a:t>
                          </a:r>
                          <a:endParaRPr 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4764" t="-113115" r="-1047" b="-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9025816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9777FAAF-000F-403E-AED4-C8606A4374D6}"/>
              </a:ext>
            </a:extLst>
          </p:cNvPr>
          <p:cNvSpPr/>
          <p:nvPr/>
        </p:nvSpPr>
        <p:spPr>
          <a:xfrm>
            <a:off x="3022793" y="5659123"/>
            <a:ext cx="54336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Thus , the power</a:t>
            </a:r>
            <a:r>
              <a:rPr lang="tr-TR" dirty="0"/>
              <a:t> is </a:t>
            </a:r>
            <a:r>
              <a:rPr lang="en-US" dirty="0"/>
              <a:t>transferred</a:t>
            </a:r>
            <a:r>
              <a:rPr lang="tr-TR" dirty="0"/>
              <a:t> </a:t>
            </a:r>
            <a:r>
              <a:rPr lang="en-US" dirty="0"/>
              <a:t>by</a:t>
            </a:r>
            <a:r>
              <a:rPr lang="tr-TR" dirty="0"/>
              <a:t> o</a:t>
            </a:r>
            <a:r>
              <a:rPr lang="en-US" dirty="0"/>
              <a:t>ne seconder module</a:t>
            </a:r>
          </a:p>
        </p:txBody>
      </p:sp>
    </p:spTree>
    <p:extLst>
      <p:ext uri="{BB962C8B-B14F-4D97-AF65-F5344CB8AC3E}">
        <p14:creationId xmlns:p14="http://schemas.microsoft.com/office/powerpoint/2010/main" val="2511937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05117078-25E2-447D-9C27-8509D3AB1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7604" y="2374602"/>
            <a:ext cx="3658265" cy="292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124245-6188-4784-A410-B3F6C5212443}"/>
              </a:ext>
            </a:extLst>
          </p:cNvPr>
          <p:cNvSpPr txBox="1"/>
          <p:nvPr/>
        </p:nvSpPr>
        <p:spPr>
          <a:xfrm>
            <a:off x="5727406" y="5635255"/>
            <a:ext cx="3396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hlinkClick r:id="rId4"/>
              </a:rPr>
              <a:t>Source </a:t>
            </a:r>
            <a:r>
              <a:rPr lang="tr-TR" dirty="0" err="1">
                <a:hlinkClick r:id="rId4"/>
              </a:rPr>
              <a:t>Code</a:t>
            </a:r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3A439DAC-4FE1-419A-A47C-C474DBF3A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4059" y="2531078"/>
            <a:ext cx="3267076" cy="2613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222E92-2128-485F-A7DC-52C72A8100DC}"/>
              </a:ext>
            </a:extLst>
          </p:cNvPr>
          <p:cNvSpPr txBox="1"/>
          <p:nvPr/>
        </p:nvSpPr>
        <p:spPr>
          <a:xfrm>
            <a:off x="9349563" y="5443501"/>
            <a:ext cx="1857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hlinkClick r:id="rId6"/>
              </a:rPr>
              <a:t>Source </a:t>
            </a:r>
            <a:r>
              <a:rPr lang="tr-TR" dirty="0" err="1">
                <a:hlinkClick r:id="rId6"/>
              </a:rPr>
              <a:t>Code</a:t>
            </a:r>
            <a:endParaRPr lang="en-US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01D72F07-B7C8-4B95-8EAE-8E5ADD158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61" y="2261967"/>
            <a:ext cx="3939853" cy="3151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B94385-AD06-49BD-A2DA-B5F0BE715842}"/>
              </a:ext>
            </a:extLst>
          </p:cNvPr>
          <p:cNvSpPr txBox="1"/>
          <p:nvPr/>
        </p:nvSpPr>
        <p:spPr>
          <a:xfrm>
            <a:off x="1566530" y="5628167"/>
            <a:ext cx="2601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hlinkClick r:id="rId8"/>
              </a:rPr>
              <a:t>Source </a:t>
            </a:r>
            <a:r>
              <a:rPr lang="tr-TR" dirty="0" err="1">
                <a:hlinkClick r:id="rId8"/>
              </a:rPr>
              <a:t>Code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37BE3A6-48B3-4F50-93D8-DE50CB98D94D}"/>
                  </a:ext>
                </a:extLst>
              </p:cNvPr>
              <p:cNvSpPr txBox="1"/>
              <p:nvPr/>
            </p:nvSpPr>
            <p:spPr>
              <a:xfrm>
                <a:off x="6709466" y="4102412"/>
                <a:ext cx="349857" cy="3907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37BE3A6-48B3-4F50-93D8-DE50CB98D9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9466" y="4102412"/>
                <a:ext cx="349857" cy="390748"/>
              </a:xfrm>
              <a:prstGeom prst="rect">
                <a:avLst/>
              </a:prstGeom>
              <a:blipFill>
                <a:blip r:embed="rId9"/>
                <a:stretch>
                  <a:fillRect b="-3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CBD5FAE-DB22-4E8A-A370-C9AA19613CC4}"/>
                  </a:ext>
                </a:extLst>
              </p:cNvPr>
              <p:cNvSpPr txBox="1"/>
              <p:nvPr/>
            </p:nvSpPr>
            <p:spPr>
              <a:xfrm>
                <a:off x="5275530" y="3837908"/>
                <a:ext cx="104120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1200" b="0" i="1" smtClean="0">
                          <a:latin typeface="Cambria Math" panose="02040503050406030204" pitchFamily="18" charset="0"/>
                        </a:rPr>
                        <m:t>𝑤</m:t>
                      </m:r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CBD5FAE-DB22-4E8A-A370-C9AA19613C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75530" y="3837908"/>
                <a:ext cx="1041206" cy="276999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624949E-7722-4A3A-B11A-29EAD4B92CA9}"/>
                  </a:ext>
                </a:extLst>
              </p:cNvPr>
              <p:cNvSpPr txBox="1"/>
              <p:nvPr/>
            </p:nvSpPr>
            <p:spPr>
              <a:xfrm>
                <a:off x="5930956" y="3317880"/>
                <a:ext cx="3498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624949E-7722-4A3A-B11A-29EAD4B92C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0956" y="3317880"/>
                <a:ext cx="349857" cy="27699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4B8FF8D-8AE1-465E-AD1B-FD504283D8AF}"/>
                  </a:ext>
                </a:extLst>
              </p:cNvPr>
              <p:cNvSpPr txBox="1"/>
              <p:nvPr/>
            </p:nvSpPr>
            <p:spPr>
              <a:xfrm>
                <a:off x="6219460" y="3151695"/>
                <a:ext cx="3498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4B8FF8D-8AE1-465E-AD1B-FD504283D8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9460" y="3151695"/>
                <a:ext cx="349857" cy="276999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8571F3D-8928-4966-88B9-64C3A0C77DCD}"/>
                  </a:ext>
                </a:extLst>
              </p:cNvPr>
              <p:cNvSpPr txBox="1"/>
              <p:nvPr/>
            </p:nvSpPr>
            <p:spPr>
              <a:xfrm>
                <a:off x="2747223" y="3256565"/>
                <a:ext cx="1041206" cy="2912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1200" b="0" i="1" smtClean="0">
                          <a:latin typeface="Cambria Math" panose="02040503050406030204" pitchFamily="18" charset="0"/>
                        </a:rPr>
                        <m:t>𝑤</m:t>
                      </m:r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2 </m:t>
                          </m:r>
                        </m:sub>
                      </m:sSub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8571F3D-8928-4966-88B9-64C3A0C77D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7223" y="3256565"/>
                <a:ext cx="1041206" cy="291298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F9F8DC9-95BD-45CF-83D6-92D9A2E03631}"/>
                  </a:ext>
                </a:extLst>
              </p:cNvPr>
              <p:cNvSpPr txBox="1"/>
              <p:nvPr/>
            </p:nvSpPr>
            <p:spPr>
              <a:xfrm>
                <a:off x="6018117" y="2296966"/>
                <a:ext cx="104120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F9F8DC9-95BD-45CF-83D6-92D9A2E036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8117" y="2296966"/>
                <a:ext cx="1041206" cy="3693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B13E2F9-ADF9-4583-BD26-F22AD1B6F16D}"/>
                  </a:ext>
                </a:extLst>
              </p:cNvPr>
              <p:cNvSpPr txBox="1"/>
              <p:nvPr/>
            </p:nvSpPr>
            <p:spPr>
              <a:xfrm>
                <a:off x="6316736" y="2393720"/>
                <a:ext cx="1216134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600" b="0" i="1" smtClean="0">
                          <a:latin typeface="Cambria Math" panose="02040503050406030204" pitchFamily="18" charset="0"/>
                        </a:rPr>
                        <m:t>𝑤</m:t>
                      </m:r>
                      <m:sSub>
                        <m:sSubPr>
                          <m:ctrlPr>
                            <a:rPr lang="tr-TR" sz="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sSub>
                        <m:sSubPr>
                          <m:ctrlPr>
                            <a:rPr lang="tr-TR" sz="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6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B13E2F9-ADF9-4583-BD26-F22AD1B6F1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6736" y="2393720"/>
                <a:ext cx="1216134" cy="184666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6F11EE7-8F7D-47A3-A4ED-ECB3A252C0D3}"/>
                  </a:ext>
                </a:extLst>
              </p:cNvPr>
              <p:cNvSpPr txBox="1"/>
              <p:nvPr/>
            </p:nvSpPr>
            <p:spPr>
              <a:xfrm>
                <a:off x="10276915" y="3837908"/>
                <a:ext cx="349857" cy="3907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6F11EE7-8F7D-47A3-A4ED-ECB3A252C0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6915" y="3837908"/>
                <a:ext cx="349857" cy="390748"/>
              </a:xfrm>
              <a:prstGeom prst="rect">
                <a:avLst/>
              </a:prstGeom>
              <a:blipFill>
                <a:blip r:embed="rId16"/>
                <a:stretch>
                  <a:fillRect b="-3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395D221-FD4C-42DB-AB41-5B4EB9FD7C66}"/>
                  </a:ext>
                </a:extLst>
              </p:cNvPr>
              <p:cNvSpPr txBox="1"/>
              <p:nvPr/>
            </p:nvSpPr>
            <p:spPr>
              <a:xfrm>
                <a:off x="10626772" y="3416282"/>
                <a:ext cx="3498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395D221-FD4C-42DB-AB41-5B4EB9FD7C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6772" y="3416282"/>
                <a:ext cx="349857" cy="369332"/>
              </a:xfrm>
              <a:prstGeom prst="rect">
                <a:avLst/>
              </a:prstGeom>
              <a:blipFill>
                <a:blip r:embed="rId17"/>
                <a:stretch>
                  <a:fillRect r="-258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3A474E7-8347-4C2C-9625-EE9E37E85995}"/>
                  </a:ext>
                </a:extLst>
              </p:cNvPr>
              <p:cNvSpPr txBox="1"/>
              <p:nvPr/>
            </p:nvSpPr>
            <p:spPr>
              <a:xfrm>
                <a:off x="8821949" y="3617027"/>
                <a:ext cx="104120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1100" b="0" i="1" smtClean="0">
                          <a:latin typeface="Cambria Math" panose="02040503050406030204" pitchFamily="18" charset="0"/>
                        </a:rPr>
                        <m:t>𝑤</m:t>
                      </m:r>
                      <m:sSub>
                        <m:sSubPr>
                          <m:ctrlPr>
                            <a:rPr lang="tr-TR" sz="11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sSub>
                        <m:sSubPr>
                          <m:ctrlPr>
                            <a:rPr lang="tr-TR" sz="11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1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3A474E7-8347-4C2C-9625-EE9E37E859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1949" y="3617027"/>
                <a:ext cx="1041206" cy="26161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36C325E-FCFB-4AF8-8A26-7B32EAEF34CB}"/>
                  </a:ext>
                </a:extLst>
              </p:cNvPr>
              <p:cNvSpPr txBox="1"/>
              <p:nvPr/>
            </p:nvSpPr>
            <p:spPr>
              <a:xfrm>
                <a:off x="9577740" y="3486222"/>
                <a:ext cx="3498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sz="11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11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36C325E-FCFB-4AF8-8A26-7B32EAEF34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77740" y="3486222"/>
                <a:ext cx="349857" cy="26161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A86CF11-FD45-4F8C-AF71-6908B5E14F6C}"/>
                  </a:ext>
                </a:extLst>
              </p:cNvPr>
              <p:cNvSpPr txBox="1"/>
              <p:nvPr/>
            </p:nvSpPr>
            <p:spPr>
              <a:xfrm>
                <a:off x="9849556" y="3324511"/>
                <a:ext cx="3498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sz="11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11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1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A86CF11-FD45-4F8C-AF71-6908B5E14F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9556" y="3324511"/>
                <a:ext cx="349857" cy="261610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5FBB056-EAE9-4539-A645-4CEF29445D5D}"/>
                  </a:ext>
                </a:extLst>
              </p:cNvPr>
              <p:cNvSpPr txBox="1"/>
              <p:nvPr/>
            </p:nvSpPr>
            <p:spPr>
              <a:xfrm>
                <a:off x="9955273" y="2780253"/>
                <a:ext cx="1041206" cy="2912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1200" b="0" i="1" smtClean="0">
                          <a:latin typeface="Cambria Math" panose="02040503050406030204" pitchFamily="18" charset="0"/>
                        </a:rPr>
                        <m:t>𝑤</m:t>
                      </m:r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2 </m:t>
                          </m:r>
                        </m:sub>
                      </m:sSub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5FBB056-EAE9-4539-A645-4CEF29445D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55273" y="2780253"/>
                <a:ext cx="1041206" cy="291298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69DDD247-046C-4212-9912-AB69796BCAD6}"/>
                  </a:ext>
                </a:extLst>
              </p:cNvPr>
              <p:cNvSpPr txBox="1"/>
              <p:nvPr/>
            </p:nvSpPr>
            <p:spPr>
              <a:xfrm>
                <a:off x="8935510" y="2621132"/>
                <a:ext cx="104120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69DDD247-046C-4212-9912-AB69796BCA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5510" y="2621132"/>
                <a:ext cx="1041206" cy="369332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565926E9-C0D8-48DC-B896-035C948E07C4}"/>
                  </a:ext>
                </a:extLst>
              </p:cNvPr>
              <p:cNvSpPr txBox="1"/>
              <p:nvPr/>
            </p:nvSpPr>
            <p:spPr>
              <a:xfrm>
                <a:off x="9536123" y="2950425"/>
                <a:ext cx="1041206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600" b="0" i="1" smtClean="0">
                          <a:latin typeface="Cambria Math" panose="02040503050406030204" pitchFamily="18" charset="0"/>
                        </a:rPr>
                        <m:t>𝑤</m:t>
                      </m:r>
                      <m:sSub>
                        <m:sSubPr>
                          <m:ctrlPr>
                            <a:rPr lang="tr-TR" sz="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sSub>
                        <m:sSubPr>
                          <m:ctrlPr>
                            <a:rPr lang="tr-TR" sz="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6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565926E9-C0D8-48DC-B896-035C948E07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36123" y="2950425"/>
                <a:ext cx="1041206" cy="184666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12AC559-8EA1-4D1D-B2CC-20B5239E1D57}"/>
                  </a:ext>
                </a:extLst>
              </p:cNvPr>
              <p:cNvSpPr txBox="1"/>
              <p:nvPr/>
            </p:nvSpPr>
            <p:spPr>
              <a:xfrm>
                <a:off x="3749139" y="3424051"/>
                <a:ext cx="3498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12AC559-8EA1-4D1D-B2CC-20B5239E1D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9139" y="3424051"/>
                <a:ext cx="349857" cy="369332"/>
              </a:xfrm>
              <a:prstGeom prst="rect">
                <a:avLst/>
              </a:prstGeom>
              <a:blipFill>
                <a:blip r:embed="rId24"/>
                <a:stretch>
                  <a:fillRect r="-28070"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75A7AC2-9EEB-41CF-A610-20191EC881C1}"/>
                  </a:ext>
                </a:extLst>
              </p:cNvPr>
              <p:cNvSpPr txBox="1"/>
              <p:nvPr/>
            </p:nvSpPr>
            <p:spPr>
              <a:xfrm>
                <a:off x="2019630" y="3277339"/>
                <a:ext cx="3498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75A7AC2-9EEB-41CF-A610-20191EC881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9630" y="3277339"/>
                <a:ext cx="349857" cy="276999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1A36A84D-00F7-4592-A26B-CDAA984C03E2}"/>
                  </a:ext>
                </a:extLst>
              </p:cNvPr>
              <p:cNvSpPr txBox="1"/>
              <p:nvPr/>
            </p:nvSpPr>
            <p:spPr>
              <a:xfrm>
                <a:off x="2438780" y="3033139"/>
                <a:ext cx="3498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1A36A84D-00F7-4592-A26B-CDAA984C03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8780" y="3033139"/>
                <a:ext cx="349857" cy="276999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13E246F-2FC3-4889-BD6B-67DBCC26EDEC}"/>
                  </a:ext>
                </a:extLst>
              </p:cNvPr>
              <p:cNvSpPr txBox="1"/>
              <p:nvPr/>
            </p:nvSpPr>
            <p:spPr>
              <a:xfrm>
                <a:off x="6686910" y="2520649"/>
                <a:ext cx="1041206" cy="2912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1200" b="0" i="1" smtClean="0">
                          <a:latin typeface="Cambria Math" panose="02040503050406030204" pitchFamily="18" charset="0"/>
                        </a:rPr>
                        <m:t>𝑤</m:t>
                      </m:r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1 </m:t>
                          </m:r>
                        </m:sub>
                      </m:sSub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13E246F-2FC3-4889-BD6B-67DBCC26ED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6910" y="2520649"/>
                <a:ext cx="1041206" cy="291298"/>
              </a:xfrm>
              <a:prstGeom prst="rect">
                <a:avLst/>
              </a:prstGeom>
              <a:blipFill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13B871C-0F7F-4C2F-9084-7F685649B8FC}"/>
                  </a:ext>
                </a:extLst>
              </p:cNvPr>
              <p:cNvSpPr txBox="1"/>
              <p:nvPr/>
            </p:nvSpPr>
            <p:spPr>
              <a:xfrm>
                <a:off x="7477290" y="3424051"/>
                <a:ext cx="3498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13B871C-0F7F-4C2F-9084-7F685649B8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7290" y="3424051"/>
                <a:ext cx="349857" cy="369332"/>
              </a:xfrm>
              <a:prstGeom prst="rect">
                <a:avLst/>
              </a:prstGeom>
              <a:blipFill>
                <a:blip r:embed="rId28"/>
                <a:stretch>
                  <a:fillRect r="-26316"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D204947A-99DD-4FE8-92BC-E64E19864E32}"/>
              </a:ext>
            </a:extLst>
          </p:cNvPr>
          <p:cNvSpPr/>
          <p:nvPr/>
        </p:nvSpPr>
        <p:spPr>
          <a:xfrm>
            <a:off x="3241385" y="169782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tr-TR" dirty="0" err="1"/>
              <a:t>Phasor</a:t>
            </a:r>
            <a:r>
              <a:rPr lang="tr-TR" dirty="0"/>
              <a:t> </a:t>
            </a:r>
            <a:r>
              <a:rPr lang="tr-TR" dirty="0" err="1"/>
              <a:t>Voltage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</a:t>
            </a:r>
            <a:r>
              <a:rPr lang="tr-TR" dirty="0" err="1"/>
              <a:t>Representation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1Tx-2Rx WPT </a:t>
            </a:r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5C83FC2-34F9-4E8D-95A3-65F1F19FC348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335933" y="214243"/>
            <a:ext cx="2277775" cy="17273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8501A13-9520-40F1-9874-A42CEB151BC5}"/>
                  </a:ext>
                </a:extLst>
              </p:cNvPr>
              <p:cNvSpPr txBox="1"/>
              <p:nvPr/>
            </p:nvSpPr>
            <p:spPr>
              <a:xfrm>
                <a:off x="2420434" y="4188647"/>
                <a:ext cx="1041206" cy="2912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1200" b="0" i="1" smtClean="0">
                          <a:latin typeface="Cambria Math" panose="02040503050406030204" pitchFamily="18" charset="0"/>
                        </a:rPr>
                        <m:t>𝑤</m:t>
                      </m:r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1 </m:t>
                          </m:r>
                        </m:sub>
                      </m:sSub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8501A13-9520-40F1-9874-A42CEB151B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0434" y="4188647"/>
                <a:ext cx="1041206" cy="291298"/>
              </a:xfrm>
              <a:prstGeom prst="rect">
                <a:avLst/>
              </a:prstGeom>
              <a:blipFill>
                <a:blip r:embed="rId3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C32E606-C38D-4BFE-9636-B42E489A9A40}"/>
                  </a:ext>
                </a:extLst>
              </p:cNvPr>
              <p:cNvSpPr txBox="1"/>
              <p:nvPr/>
            </p:nvSpPr>
            <p:spPr>
              <a:xfrm>
                <a:off x="3193956" y="3963060"/>
                <a:ext cx="1041206" cy="2912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1200" b="0" i="1" smtClean="0">
                          <a:latin typeface="Cambria Math" panose="02040503050406030204" pitchFamily="18" charset="0"/>
                        </a:rPr>
                        <m:t>𝑤</m:t>
                      </m:r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2 </m:t>
                          </m:r>
                        </m:sub>
                      </m:sSub>
                      <m:sSub>
                        <m:sSubPr>
                          <m:ctrlPr>
                            <a:rPr lang="tr-T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sz="1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C32E606-C38D-4BFE-9636-B42E489A9A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3956" y="3963060"/>
                <a:ext cx="1041206" cy="291298"/>
              </a:xfrm>
              <a:prstGeom prst="rect">
                <a:avLst/>
              </a:prstGeom>
              <a:blipFill>
                <a:blip r:embed="rId3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87FF15E-6459-47F6-8814-1AF088155845}"/>
              </a:ext>
            </a:extLst>
          </p:cNvPr>
          <p:cNvSpPr txBox="1"/>
          <p:nvPr/>
        </p:nvSpPr>
        <p:spPr>
          <a:xfrm>
            <a:off x="3058732" y="270456"/>
            <a:ext cx="6477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Also</a:t>
            </a:r>
            <a:r>
              <a:rPr lang="tr-TR" dirty="0"/>
              <a:t>, </a:t>
            </a:r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discovered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</a:t>
            </a:r>
            <a:r>
              <a:rPr lang="tr-TR" dirty="0" err="1"/>
              <a:t>cross-coupling</a:t>
            </a:r>
            <a:r>
              <a:rPr lang="tr-TR" dirty="0"/>
              <a:t> can be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feedback</a:t>
            </a:r>
            <a:r>
              <a:rPr lang="tr-TR" dirty="0"/>
              <a:t> </a:t>
            </a:r>
            <a:r>
              <a:rPr lang="tr-TR" dirty="0" err="1"/>
              <a:t>mechanism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keep</a:t>
            </a:r>
            <a:r>
              <a:rPr lang="tr-TR" dirty="0"/>
              <a:t> </a:t>
            </a:r>
            <a:r>
              <a:rPr lang="tr-TR" dirty="0" err="1"/>
              <a:t>balance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load</a:t>
            </a:r>
            <a:r>
              <a:rPr lang="tr-TR" dirty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351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31DBB2-D205-4FCF-8DD7-844A9418125B}"/>
              </a:ext>
            </a:extLst>
          </p:cNvPr>
          <p:cNvSpPr txBox="1"/>
          <p:nvPr/>
        </p:nvSpPr>
        <p:spPr>
          <a:xfrm>
            <a:off x="2400300" y="487680"/>
            <a:ext cx="979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1- Calculation of output voltage and real part of the input current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7216B7E-DD09-4DFC-BA7E-DE62238AD885}"/>
                  </a:ext>
                </a:extLst>
              </p:cNvPr>
              <p:cNvSpPr/>
              <p:nvPr/>
            </p:nvSpPr>
            <p:spPr>
              <a:xfrm>
                <a:off x="4715886" y="1305766"/>
                <a:ext cx="219239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7216B7E-DD09-4DFC-BA7E-DE62238AD8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5886" y="1305766"/>
                <a:ext cx="2192395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C24E83D-B49F-4916-80A4-2A6AFDDF6904}"/>
                  </a:ext>
                </a:extLst>
              </p:cNvPr>
              <p:cNvSpPr/>
              <p:nvPr/>
            </p:nvSpPr>
            <p:spPr>
              <a:xfrm>
                <a:off x="4354106" y="1958958"/>
                <a:ext cx="3147913" cy="5411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tr-TR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𝑝𝑓</m:t>
                            </m:r>
                          </m:sub>
                        </m:sSub>
                        <m:r>
                          <a:rPr lang="tr-TR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a:rPr lang="tr-TR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tr-TR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tr-TR" b="0" i="1" noProof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func>
                      <m:funcPr>
                        <m:ctrlPr>
                          <a:rPr lang="tr-TR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tr-TR" b="0" i="0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  <m:r>
                      <a:rPr lang="tr-TR" b="0" i="1" noProof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tr-TR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𝑜𝑢𝑡</m:t>
                            </m:r>
                          </m:sub>
                        </m:sSub>
                        <m:d>
                          <m:dPr>
                            <m:ctrlP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tr-TR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tr-TR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tr-TR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tr-TR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tr-TR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tr-TR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tr-TR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tr-TR" b="0" i="1" noProof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num>
                      <m:den>
                        <m:sSub>
                          <m:sSubPr>
                            <m:ctrlP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tr-TR" b="0" i="1" noProof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sub>
                        </m:sSub>
                      </m:den>
                    </m:f>
                  </m:oMath>
                </a14:m>
                <a:r>
                  <a:rPr lang="tr-TR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C24E83D-B49F-4916-80A4-2A6AFDDF69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4106" y="1958958"/>
                <a:ext cx="3147913" cy="541174"/>
              </a:xfrm>
              <a:prstGeom prst="rect">
                <a:avLst/>
              </a:prstGeom>
              <a:blipFill>
                <a:blip r:embed="rId3"/>
                <a:stretch>
                  <a:fillRect b="-11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877D9EDA-E44B-4A0E-A9BE-CFC0B1283601}"/>
              </a:ext>
            </a:extLst>
          </p:cNvPr>
          <p:cNvSpPr txBox="1"/>
          <p:nvPr/>
        </p:nvSpPr>
        <p:spPr>
          <a:xfrm>
            <a:off x="2927042" y="3059668"/>
            <a:ext cx="7574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</a:t>
            </a:r>
            <a:r>
              <a:rPr lang="tr-TR" dirty="0"/>
              <a:t>2</a:t>
            </a:r>
            <a:r>
              <a:rPr lang="en-US" dirty="0"/>
              <a:t>- Calculation of</a:t>
            </a:r>
            <a:r>
              <a:rPr lang="tr-TR" dirty="0"/>
              <a:t> </a:t>
            </a:r>
            <a:r>
              <a:rPr lang="en-US" dirty="0"/>
              <a:t>phases of the output currents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5BB0A85-AA4E-42D1-9923-179EB4094993}"/>
                  </a:ext>
                </a:extLst>
              </p:cNvPr>
              <p:cNvSpPr/>
              <p:nvPr/>
            </p:nvSpPr>
            <p:spPr>
              <a:xfrm>
                <a:off x="768726" y="4163266"/>
                <a:ext cx="150554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5BB0A85-AA4E-42D1-9923-179EB409499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726" y="4163266"/>
                <a:ext cx="1505540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596FFB3-BEC7-4607-A97D-A1708F83EDBA}"/>
                  </a:ext>
                </a:extLst>
              </p:cNvPr>
              <p:cNvSpPr/>
              <p:nvPr/>
            </p:nvSpPr>
            <p:spPr>
              <a:xfrm>
                <a:off x="802712" y="4650946"/>
                <a:ext cx="151618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596FFB3-BEC7-4607-A97D-A1708F83ED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2712" y="4650946"/>
                <a:ext cx="151618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82DE42B-C55F-42CE-9C39-6C468A9826A2}"/>
              </a:ext>
            </a:extLst>
          </p:cNvPr>
          <p:cNvCxnSpPr/>
          <p:nvPr/>
        </p:nvCxnSpPr>
        <p:spPr>
          <a:xfrm>
            <a:off x="2453640" y="4547838"/>
            <a:ext cx="10820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68D3198-031C-4EBD-B39E-2900C2D9C2EC}"/>
                  </a:ext>
                </a:extLst>
              </p:cNvPr>
              <p:cNvSpPr/>
              <p:nvPr/>
            </p:nvSpPr>
            <p:spPr>
              <a:xfrm>
                <a:off x="4354106" y="5100298"/>
                <a:ext cx="2806666" cy="6790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tr-TR" b="0" i="0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atan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⁡(</m:t>
                      </m:r>
                      <m:f>
                        <m:f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func>
                            <m:funcPr>
                              <m:ctrlP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tr-TR" b="0" i="0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tr-TR" b="0" i="1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tr-TR" b="0" i="1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tr-TR" b="0" i="0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sin</m:t>
                          </m:r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68D3198-031C-4EBD-B39E-2900C2D9C2E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4106" y="5100298"/>
                <a:ext cx="2806666" cy="6790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DBE9CB-E8C2-43C6-8DA5-2D5A9B9C8A4B}"/>
              </a:ext>
            </a:extLst>
          </p:cNvPr>
          <p:cNvCxnSpPr>
            <a:cxnSpLocks/>
          </p:cNvCxnSpPr>
          <p:nvPr/>
        </p:nvCxnSpPr>
        <p:spPr>
          <a:xfrm>
            <a:off x="6020397" y="4707858"/>
            <a:ext cx="0" cy="3200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8171F4B-5E8D-4E6C-AA37-FCE0309902FD}"/>
                  </a:ext>
                </a:extLst>
              </p:cNvPr>
              <p:cNvSpPr/>
              <p:nvPr/>
            </p:nvSpPr>
            <p:spPr>
              <a:xfrm>
                <a:off x="3753736" y="4347932"/>
                <a:ext cx="4792402" cy="3843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=180−</m:t>
                      </m:r>
                      <m:r>
                        <m:rPr>
                          <m:sty m:val="p"/>
                        </m:rPr>
                        <a:rPr lang="tr-TR" b="0" i="0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acos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⁡((</m:t>
                      </m:r>
                      <m:sSubSup>
                        <m:sSubSup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  <m:sup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)/(−2</m:t>
                      </m:r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8171F4B-5E8D-4E6C-AA37-FCE0309902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3736" y="4347932"/>
                <a:ext cx="4792402" cy="384336"/>
              </a:xfrm>
              <a:prstGeom prst="rect">
                <a:avLst/>
              </a:prstGeom>
              <a:blipFill>
                <a:blip r:embed="rId7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C19498CB-690E-4E9F-8259-9B883CC247EE}"/>
                  </a:ext>
                </a:extLst>
              </p:cNvPr>
              <p:cNvSpPr/>
              <p:nvPr/>
            </p:nvSpPr>
            <p:spPr>
              <a:xfrm>
                <a:off x="5477818" y="6257666"/>
                <a:ext cx="123636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C19498CB-690E-4E9F-8259-9B883CC247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7818" y="6257666"/>
                <a:ext cx="1236364" cy="369332"/>
              </a:xfrm>
              <a:prstGeom prst="rect">
                <a:avLst/>
              </a:prstGeom>
              <a:blipFill>
                <a:blip r:embed="rId8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A383070-49F0-46FE-8FEC-850B33895C91}"/>
              </a:ext>
            </a:extLst>
          </p:cNvPr>
          <p:cNvCxnSpPr>
            <a:cxnSpLocks/>
          </p:cNvCxnSpPr>
          <p:nvPr/>
        </p:nvCxnSpPr>
        <p:spPr>
          <a:xfrm>
            <a:off x="6028614" y="5858478"/>
            <a:ext cx="0" cy="3200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088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EBF96F-2640-4209-897A-F3BC1E042536}"/>
              </a:ext>
            </a:extLst>
          </p:cNvPr>
          <p:cNvSpPr txBox="1"/>
          <p:nvPr/>
        </p:nvSpPr>
        <p:spPr>
          <a:xfrm>
            <a:off x="487680" y="417447"/>
            <a:ext cx="11045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3- Calculation of mutual inductance between secondary coils and phase of input currents</a:t>
            </a:r>
            <a:r>
              <a:rPr lang="tr-TR" dirty="0"/>
              <a:t> (</a:t>
            </a:r>
            <a:r>
              <a:rPr lang="en-US" dirty="0"/>
              <a:t>by using second secondary coil</a:t>
            </a:r>
            <a:r>
              <a:rPr lang="tr-TR" dirty="0"/>
              <a:t>)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58FB718-9050-467A-81E9-416F0F6F937B}"/>
                  </a:ext>
                </a:extLst>
              </p:cNvPr>
              <p:cNvSpPr/>
              <p:nvPr/>
            </p:nvSpPr>
            <p:spPr>
              <a:xfrm>
                <a:off x="2887390" y="1221506"/>
                <a:ext cx="1545038" cy="3915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𝑝𝑓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58FB718-9050-467A-81E9-416F0F6F937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7390" y="1221506"/>
                <a:ext cx="1545038" cy="391582"/>
              </a:xfrm>
              <a:prstGeom prst="rect">
                <a:avLst/>
              </a:prstGeom>
              <a:blipFill>
                <a:blip r:embed="rId2"/>
                <a:stretch>
                  <a:fillRect b="-9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D282D3E-4058-474B-AD18-276F184298C2}"/>
                  </a:ext>
                </a:extLst>
              </p:cNvPr>
              <p:cNvSpPr/>
              <p:nvPr/>
            </p:nvSpPr>
            <p:spPr>
              <a:xfrm>
                <a:off x="2887390" y="1643006"/>
                <a:ext cx="241925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tr-TR" b="0" i="0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cos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⁡(90+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D282D3E-4058-474B-AD18-276F184298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7390" y="1643006"/>
                <a:ext cx="2419252" cy="369332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5FCE580-5835-4A28-AB94-C37F15DB78A3}"/>
                  </a:ext>
                </a:extLst>
              </p:cNvPr>
              <p:cNvSpPr/>
              <p:nvPr/>
            </p:nvSpPr>
            <p:spPr>
              <a:xfrm>
                <a:off x="2921309" y="2072175"/>
                <a:ext cx="182235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tr-TR" b="0" noProof="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tr-TR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tr-TR" b="0" i="0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tr-TR" b="0" i="0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tr-TR" b="0" i="1" noProof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tr-TR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tr-TR" b="0" i="1" noProof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m:rPr>
                        <m:sty m:val="p"/>
                      </m:rPr>
                      <a:rPr lang="tr-TR" b="0" i="0" noProof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sin</m:t>
                    </m:r>
                    <m:r>
                      <a:rPr lang="tr-TR" b="0" i="1" noProof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⁡(</m:t>
                    </m:r>
                    <m:r>
                      <a:rPr lang="tr-TR" b="0" i="1" noProof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tr-TR" b="0" i="1" noProof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5FCE580-5835-4A28-AB94-C37F15DB78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1309" y="2072175"/>
                <a:ext cx="1822358" cy="369332"/>
              </a:xfrm>
              <a:prstGeom prst="rect">
                <a:avLst/>
              </a:prstGeom>
              <a:blipFill>
                <a:blip r:embed="rId4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A1B0541-DF67-415A-A6B6-4C917271C557}"/>
                  </a:ext>
                </a:extLst>
              </p:cNvPr>
              <p:cNvSpPr/>
              <p:nvPr/>
            </p:nvSpPr>
            <p:spPr>
              <a:xfrm>
                <a:off x="5820534" y="1192935"/>
                <a:ext cx="92038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A1B0541-DF67-415A-A6B6-4C917271C5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0534" y="1192935"/>
                <a:ext cx="92038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AE65F97-44E2-42F6-957F-D461FEB7D908}"/>
                  </a:ext>
                </a:extLst>
              </p:cNvPr>
              <p:cNvSpPr/>
              <p:nvPr/>
            </p:nvSpPr>
            <p:spPr>
              <a:xfrm>
                <a:off x="5820534" y="1573686"/>
                <a:ext cx="304878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𝑠𝑖𝑛𝑑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(90+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𝑎𝑙𝑝h𝑎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AE65F97-44E2-42F6-957F-D461FEB7D9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0534" y="1573686"/>
                <a:ext cx="3048783" cy="369332"/>
              </a:xfrm>
              <a:prstGeom prst="rect">
                <a:avLst/>
              </a:prstGeom>
              <a:blipFill>
                <a:blip r:embed="rId6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0CB47E3-03B5-47DD-ACA1-9F605C54DEBF}"/>
                  </a:ext>
                </a:extLst>
              </p:cNvPr>
              <p:cNvSpPr/>
              <p:nvPr/>
            </p:nvSpPr>
            <p:spPr>
              <a:xfrm>
                <a:off x="5820534" y="2072175"/>
                <a:ext cx="2934650" cy="3915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func>
                        <m:func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tr-TR" b="0" i="0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tr-TR" b="0" i="1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</m:e>
                      </m:func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tr-TR" b="0" i="1" noProof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sSub>
                        <m:sSubPr>
                          <m:ctrlP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tr-TR" b="0" i="1" noProof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0CB47E3-03B5-47DD-ACA1-9F605C54DEB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0534" y="2072175"/>
                <a:ext cx="2934650" cy="391582"/>
              </a:xfrm>
              <a:prstGeom prst="rect">
                <a:avLst/>
              </a:prstGeom>
              <a:blipFill>
                <a:blip r:embed="rId7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0E06BA0-2DB6-47C3-9D2B-A126302F88C5}"/>
                  </a:ext>
                </a:extLst>
              </p:cNvPr>
              <p:cNvSpPr txBox="1"/>
              <p:nvPr/>
            </p:nvSpPr>
            <p:spPr>
              <a:xfrm>
                <a:off x="3402537" y="2845279"/>
                <a:ext cx="1107533" cy="51443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tr-TR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0E06BA0-2DB6-47C3-9D2B-A126302F88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2537" y="2845279"/>
                <a:ext cx="1107533" cy="51443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90C9EE1A-18A2-45C0-8F17-E429C94AD7E4}"/>
              </a:ext>
            </a:extLst>
          </p:cNvPr>
          <p:cNvSpPr txBox="1"/>
          <p:nvPr/>
        </p:nvSpPr>
        <p:spPr>
          <a:xfrm>
            <a:off x="2926631" y="2917831"/>
            <a:ext cx="627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A =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F25EA1C-99DB-468F-A54F-CE996FC8A4C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9559" y="2696198"/>
            <a:ext cx="809625" cy="9334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9FD2186-B98F-41E0-9B7A-5FDA9724E3D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91055" y="2706023"/>
            <a:ext cx="323850" cy="88582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BF592CA-FC0A-4299-8B82-5498F23E5030}"/>
              </a:ext>
            </a:extLst>
          </p:cNvPr>
          <p:cNvSpPr/>
          <p:nvPr/>
        </p:nvSpPr>
        <p:spPr>
          <a:xfrm>
            <a:off x="4985976" y="2978257"/>
            <a:ext cx="4780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/>
              <a:t>B =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3216E99-85E9-4B41-9A9B-6B92455596AC}"/>
                  </a:ext>
                </a:extLst>
              </p:cNvPr>
              <p:cNvSpPr txBox="1"/>
              <p:nvPr/>
            </p:nvSpPr>
            <p:spPr>
              <a:xfrm>
                <a:off x="5306642" y="4419267"/>
                <a:ext cx="106728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3216E99-85E9-4B41-9A9B-6B92455596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6642" y="4419267"/>
                <a:ext cx="1067280" cy="276999"/>
              </a:xfrm>
              <a:prstGeom prst="rect">
                <a:avLst/>
              </a:prstGeom>
              <a:blipFill>
                <a:blip r:embed="rId11"/>
                <a:stretch>
                  <a:fillRect l="-2857" t="-4444"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ectangle 22">
            <a:extLst>
              <a:ext uri="{FF2B5EF4-FFF2-40B4-BE49-F238E27FC236}">
                <a16:creationId xmlns:a16="http://schemas.microsoft.com/office/drawing/2014/main" id="{FB0BE1B7-50FF-4FD8-A1E7-BDF7462498D7}"/>
              </a:ext>
            </a:extLst>
          </p:cNvPr>
          <p:cNvSpPr/>
          <p:nvPr/>
        </p:nvSpPr>
        <p:spPr>
          <a:xfrm>
            <a:off x="6801741" y="2948280"/>
            <a:ext cx="3994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/>
              <a:t>x=</a:t>
            </a:r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E2173D9-AC01-4DFA-A691-5A8AE107F23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38885" y="2680329"/>
            <a:ext cx="1162050" cy="117157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BF1359D-C03B-4068-8C8F-2FD87B09B82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09761" y="2645248"/>
            <a:ext cx="428318" cy="1171575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FC3084E-E6DC-4F94-BCF4-4CBD52BE9575}"/>
              </a:ext>
            </a:extLst>
          </p:cNvPr>
          <p:cNvCxnSpPr/>
          <p:nvPr/>
        </p:nvCxnSpPr>
        <p:spPr>
          <a:xfrm>
            <a:off x="5882640" y="3816823"/>
            <a:ext cx="0" cy="4275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34900D3-0880-47CA-8D07-DF409D4C1613}"/>
                  </a:ext>
                </a:extLst>
              </p:cNvPr>
              <p:cNvSpPr txBox="1"/>
              <p:nvPr/>
            </p:nvSpPr>
            <p:spPr>
              <a:xfrm>
                <a:off x="5278686" y="5123568"/>
                <a:ext cx="108369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(2)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34900D3-0880-47CA-8D07-DF409D4C16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78686" y="5123568"/>
                <a:ext cx="1083695" cy="276999"/>
              </a:xfrm>
              <a:prstGeom prst="rect">
                <a:avLst/>
              </a:prstGeom>
              <a:blipFill>
                <a:blip r:embed="rId13"/>
                <a:stretch>
                  <a:fillRect l="-5056" t="-2174" r="-7303" b="-326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A39775A-BAB8-48E1-88A9-6647C78EE5A0}"/>
              </a:ext>
            </a:extLst>
          </p:cNvPr>
          <p:cNvCxnSpPr/>
          <p:nvPr/>
        </p:nvCxnSpPr>
        <p:spPr>
          <a:xfrm>
            <a:off x="5882640" y="4696266"/>
            <a:ext cx="0" cy="4275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6683C3E-38D7-4A89-97FA-760B7735A03D}"/>
                  </a:ext>
                </a:extLst>
              </p:cNvPr>
              <p:cNvSpPr/>
              <p:nvPr/>
            </p:nvSpPr>
            <p:spPr>
              <a:xfrm>
                <a:off x="4965619" y="5523685"/>
                <a:ext cx="174932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tr-TR" b="0" i="0" smtClean="0">
                          <a:latin typeface="Cambria Math" panose="02040503050406030204" pitchFamily="18" charset="0"/>
                        </a:rPr>
                        <m:t>atan</m:t>
                      </m:r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6683C3E-38D7-4A89-97FA-760B7735A0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5619" y="5523685"/>
                <a:ext cx="1749325" cy="369332"/>
              </a:xfrm>
              <a:prstGeom prst="rect">
                <a:avLst/>
              </a:prstGeom>
              <a:blipFill>
                <a:blip r:embed="rId14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180BC6B-BEF9-498E-AC3C-1AD46E57E66E}"/>
                  </a:ext>
                </a:extLst>
              </p:cNvPr>
              <p:cNvSpPr txBox="1"/>
              <p:nvPr/>
            </p:nvSpPr>
            <p:spPr>
              <a:xfrm>
                <a:off x="2389761" y="6080150"/>
                <a:ext cx="88239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The formulation can be applied to first seconder coils to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  </a:t>
                </a: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180BC6B-BEF9-498E-AC3C-1AD46E57E6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9761" y="6080150"/>
                <a:ext cx="8823960" cy="369332"/>
              </a:xfrm>
              <a:prstGeom prst="rect">
                <a:avLst/>
              </a:prstGeom>
              <a:blipFill>
                <a:blip r:embed="rId15"/>
                <a:stretch>
                  <a:fillRect l="-552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41118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C80D448-39C2-4B48-B7A2-8CABC4CE52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7268661"/>
              </p:ext>
            </p:extLst>
          </p:nvPr>
        </p:nvGraphicFramePr>
        <p:xfrm>
          <a:off x="1435360" y="416703"/>
          <a:ext cx="9150577" cy="5059680"/>
        </p:xfrm>
        <a:graphic>
          <a:graphicData uri="http://schemas.openxmlformats.org/drawingml/2006/table">
            <a:tbl>
              <a:tblPr/>
              <a:tblGrid>
                <a:gridCol w="1217007">
                  <a:extLst>
                    <a:ext uri="{9D8B030D-6E8A-4147-A177-3AD203B41FA5}">
                      <a16:colId xmlns:a16="http://schemas.microsoft.com/office/drawing/2014/main" val="2399767503"/>
                    </a:ext>
                  </a:extLst>
                </a:gridCol>
                <a:gridCol w="1131488">
                  <a:extLst>
                    <a:ext uri="{9D8B030D-6E8A-4147-A177-3AD203B41FA5}">
                      <a16:colId xmlns:a16="http://schemas.microsoft.com/office/drawing/2014/main" val="1648435791"/>
                    </a:ext>
                  </a:extLst>
                </a:gridCol>
                <a:gridCol w="1072282">
                  <a:extLst>
                    <a:ext uri="{9D8B030D-6E8A-4147-A177-3AD203B41FA5}">
                      <a16:colId xmlns:a16="http://schemas.microsoft.com/office/drawing/2014/main" val="2283716380"/>
                    </a:ext>
                  </a:extLst>
                </a:gridCol>
                <a:gridCol w="1144645">
                  <a:extLst>
                    <a:ext uri="{9D8B030D-6E8A-4147-A177-3AD203B41FA5}">
                      <a16:colId xmlns:a16="http://schemas.microsoft.com/office/drawing/2014/main" val="4238915745"/>
                    </a:ext>
                  </a:extLst>
                </a:gridCol>
                <a:gridCol w="1085438">
                  <a:extLst>
                    <a:ext uri="{9D8B030D-6E8A-4147-A177-3AD203B41FA5}">
                      <a16:colId xmlns:a16="http://schemas.microsoft.com/office/drawing/2014/main" val="2573793824"/>
                    </a:ext>
                  </a:extLst>
                </a:gridCol>
                <a:gridCol w="1190694">
                  <a:extLst>
                    <a:ext uri="{9D8B030D-6E8A-4147-A177-3AD203B41FA5}">
                      <a16:colId xmlns:a16="http://schemas.microsoft.com/office/drawing/2014/main" val="2035411204"/>
                    </a:ext>
                  </a:extLst>
                </a:gridCol>
                <a:gridCol w="1170958">
                  <a:extLst>
                    <a:ext uri="{9D8B030D-6E8A-4147-A177-3AD203B41FA5}">
                      <a16:colId xmlns:a16="http://schemas.microsoft.com/office/drawing/2014/main" val="3898117049"/>
                    </a:ext>
                  </a:extLst>
                </a:gridCol>
                <a:gridCol w="1138065">
                  <a:extLst>
                    <a:ext uri="{9D8B030D-6E8A-4147-A177-3AD203B41FA5}">
                      <a16:colId xmlns:a16="http://schemas.microsoft.com/office/drawing/2014/main" val="514092613"/>
                    </a:ext>
                  </a:extLst>
                </a:gridCol>
              </a:tblGrid>
              <a:tr h="348656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2000" b="1" dirty="0" err="1">
                          <a:solidFill>
                            <a:schemeClr val="accent1"/>
                          </a:solidFill>
                        </a:rPr>
                        <a:t>Decoupled</a:t>
                      </a:r>
                      <a:r>
                        <a:rPr lang="tr-TR" sz="2000" b="1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tr-TR" sz="2000" b="1" dirty="0" err="1">
                          <a:solidFill>
                            <a:schemeClr val="accent1"/>
                          </a:solidFill>
                        </a:rPr>
                        <a:t>Receiver</a:t>
                      </a:r>
                      <a:r>
                        <a:rPr lang="tr-TR" sz="2000" b="1" dirty="0">
                          <a:solidFill>
                            <a:schemeClr val="accent1"/>
                          </a:solidFill>
                        </a:rPr>
                        <a:t> </a:t>
                      </a:r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tr-TR" sz="2000" b="1" dirty="0">
                          <a:solidFill>
                            <a:srgbClr val="FF0000"/>
                          </a:solidFill>
                        </a:rPr>
                        <a:t>Cross-</a:t>
                      </a:r>
                      <a:r>
                        <a:rPr lang="tr-TR" sz="2000" b="1" dirty="0" err="1">
                          <a:solidFill>
                            <a:srgbClr val="FF0000"/>
                          </a:solidFill>
                        </a:rPr>
                        <a:t>coupled</a:t>
                      </a:r>
                      <a:r>
                        <a:rPr lang="tr-TR" sz="20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tr-TR" sz="2000" b="1" dirty="0" err="1">
                          <a:solidFill>
                            <a:srgbClr val="FF0000"/>
                          </a:solidFill>
                        </a:rPr>
                        <a:t>receivers</a:t>
                      </a:r>
                      <a:endParaRPr 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3374657"/>
                  </a:ext>
                </a:extLst>
              </a:tr>
              <a:tr h="348656">
                <a:tc gridSpan="2">
                  <a:txBody>
                    <a:bodyPr/>
                    <a:lstStyle/>
                    <a:p>
                      <a:pPr algn="ctr"/>
                      <a:r>
                        <a:rPr lang="tr-TR" b="1" dirty="0">
                          <a:solidFill>
                            <a:schemeClr val="accent2"/>
                          </a:solidFill>
                        </a:rPr>
                        <a:t>Full-</a:t>
                      </a:r>
                      <a:r>
                        <a:rPr lang="tr-TR" b="1" dirty="0" err="1">
                          <a:solidFill>
                            <a:schemeClr val="accent2"/>
                          </a:solidFill>
                        </a:rPr>
                        <a:t>Aligned</a:t>
                      </a:r>
                      <a:r>
                        <a:rPr lang="tr-TR" b="1" dirty="0">
                          <a:solidFill>
                            <a:schemeClr val="accent2"/>
                          </a:solidFill>
                        </a:rPr>
                        <a:t> </a:t>
                      </a:r>
                      <a:endParaRPr lang="en-US" b="1" dirty="0">
                        <a:solidFill>
                          <a:schemeClr val="accent2"/>
                        </a:solidFill>
                      </a:endParaRPr>
                    </a:p>
                    <a:p>
                      <a:pPr algn="ctr"/>
                      <a:r>
                        <a:rPr lang="tr-TR" dirty="0"/>
                        <a:t> 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tr-TR" b="1" dirty="0" err="1">
                          <a:solidFill>
                            <a:schemeClr val="accent6"/>
                          </a:solidFill>
                        </a:rPr>
                        <a:t>Misaligned</a:t>
                      </a:r>
                      <a:endParaRPr lang="en-US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tr-TR" b="1" dirty="0">
                          <a:solidFill>
                            <a:schemeClr val="accent2"/>
                          </a:solidFill>
                        </a:rPr>
                        <a:t>Full-</a:t>
                      </a:r>
                      <a:r>
                        <a:rPr lang="tr-TR" b="1" dirty="0" err="1">
                          <a:solidFill>
                            <a:schemeClr val="accent2"/>
                          </a:solidFill>
                        </a:rPr>
                        <a:t>Aligned</a:t>
                      </a:r>
                      <a:r>
                        <a:rPr lang="tr-TR" b="1" dirty="0">
                          <a:solidFill>
                            <a:schemeClr val="accent2"/>
                          </a:solidFill>
                        </a:rPr>
                        <a:t> </a:t>
                      </a:r>
                      <a:endParaRPr lang="en-US" b="1" dirty="0">
                        <a:solidFill>
                          <a:schemeClr val="accent2"/>
                        </a:solidFill>
                      </a:endParaRPr>
                    </a:p>
                    <a:p>
                      <a:pPr algn="ctr"/>
                      <a:r>
                        <a:rPr lang="tr-TR" b="1" dirty="0">
                          <a:solidFill>
                            <a:schemeClr val="accent2"/>
                          </a:solidFill>
                        </a:rPr>
                        <a:t> </a:t>
                      </a:r>
                      <a:endParaRPr lang="en-US" b="1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tr-TR" b="1" dirty="0">
                          <a:solidFill>
                            <a:schemeClr val="accent6"/>
                          </a:solidFill>
                        </a:rPr>
                        <a:t> </a:t>
                      </a:r>
                      <a:r>
                        <a:rPr lang="tr-TR" b="1" dirty="0" err="1">
                          <a:solidFill>
                            <a:schemeClr val="accent6"/>
                          </a:solidFill>
                        </a:rPr>
                        <a:t>Misaligned</a:t>
                      </a:r>
                      <a:endParaRPr lang="en-US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8733722"/>
                  </a:ext>
                </a:extLst>
              </a:tr>
              <a:tr h="348656">
                <a:tc>
                  <a:txBody>
                    <a:bodyPr/>
                    <a:lstStyle/>
                    <a:p>
                      <a:pPr algn="ctr"/>
                      <a:r>
                        <a:rPr lang="tr-TR" b="1" dirty="0">
                          <a:solidFill>
                            <a:schemeClr val="accent4"/>
                          </a:solidFill>
                        </a:rPr>
                        <a:t>150kHz </a:t>
                      </a:r>
                      <a:r>
                        <a:rPr lang="tr-TR" b="1" dirty="0" err="1">
                          <a:solidFill>
                            <a:schemeClr val="accent4"/>
                          </a:solidFill>
                        </a:rPr>
                        <a:t>Resonant</a:t>
                      </a:r>
                      <a:r>
                        <a:rPr lang="tr-TR" b="1" dirty="0">
                          <a:solidFill>
                            <a:schemeClr val="accent4"/>
                          </a:solidFill>
                        </a:rPr>
                        <a:t> </a:t>
                      </a:r>
                      <a:r>
                        <a:rPr lang="tr-TR" b="1" dirty="0" err="1">
                          <a:solidFill>
                            <a:schemeClr val="accent4"/>
                          </a:solidFill>
                        </a:rPr>
                        <a:t>Cap</a:t>
                      </a:r>
                      <a:endParaRPr lang="en-US" b="1" dirty="0">
                        <a:solidFill>
                          <a:schemeClr val="accent4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b="1" dirty="0">
                          <a:solidFill>
                            <a:srgbClr val="7030A0"/>
                          </a:solidFill>
                        </a:rPr>
                        <a:t>135kHz </a:t>
                      </a:r>
                      <a:r>
                        <a:rPr lang="tr-TR" b="1" dirty="0" err="1">
                          <a:solidFill>
                            <a:srgbClr val="7030A0"/>
                          </a:solidFill>
                        </a:rPr>
                        <a:t>Resonant</a:t>
                      </a:r>
                      <a:r>
                        <a:rPr lang="tr-TR" b="1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tr-TR" b="1" dirty="0" err="1">
                          <a:solidFill>
                            <a:srgbClr val="7030A0"/>
                          </a:solidFill>
                        </a:rPr>
                        <a:t>Cap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b="1" dirty="0">
                          <a:solidFill>
                            <a:schemeClr val="accent4"/>
                          </a:solidFill>
                        </a:rPr>
                        <a:t>150kHz </a:t>
                      </a:r>
                      <a:r>
                        <a:rPr lang="tr-TR" b="1" dirty="0" err="1">
                          <a:solidFill>
                            <a:schemeClr val="accent4"/>
                          </a:solidFill>
                        </a:rPr>
                        <a:t>Resonant</a:t>
                      </a:r>
                      <a:r>
                        <a:rPr lang="tr-TR" b="1" dirty="0">
                          <a:solidFill>
                            <a:schemeClr val="accent4"/>
                          </a:solidFill>
                        </a:rPr>
                        <a:t> </a:t>
                      </a:r>
                      <a:r>
                        <a:rPr lang="tr-TR" b="1" dirty="0" err="1">
                          <a:solidFill>
                            <a:schemeClr val="accent4"/>
                          </a:solidFill>
                        </a:rPr>
                        <a:t>Cap</a:t>
                      </a:r>
                      <a:endParaRPr lang="en-US" b="1" dirty="0">
                        <a:solidFill>
                          <a:schemeClr val="accent4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b="1" dirty="0">
                          <a:solidFill>
                            <a:srgbClr val="7030A0"/>
                          </a:solidFill>
                        </a:rPr>
                        <a:t>135kHz </a:t>
                      </a:r>
                      <a:r>
                        <a:rPr lang="tr-TR" b="1" dirty="0" err="1">
                          <a:solidFill>
                            <a:srgbClr val="7030A0"/>
                          </a:solidFill>
                        </a:rPr>
                        <a:t>Resonant</a:t>
                      </a:r>
                      <a:r>
                        <a:rPr lang="tr-TR" b="1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tr-TR" b="1" dirty="0" err="1">
                          <a:solidFill>
                            <a:srgbClr val="7030A0"/>
                          </a:solidFill>
                        </a:rPr>
                        <a:t>Cap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b="1" dirty="0">
                          <a:solidFill>
                            <a:schemeClr val="accent4"/>
                          </a:solidFill>
                        </a:rPr>
                        <a:t>150kHz </a:t>
                      </a:r>
                      <a:r>
                        <a:rPr lang="tr-TR" b="1" dirty="0" err="1">
                          <a:solidFill>
                            <a:schemeClr val="accent4"/>
                          </a:solidFill>
                        </a:rPr>
                        <a:t>Resonant</a:t>
                      </a:r>
                      <a:r>
                        <a:rPr lang="tr-TR" b="1" dirty="0">
                          <a:solidFill>
                            <a:schemeClr val="accent4"/>
                          </a:solidFill>
                        </a:rPr>
                        <a:t> </a:t>
                      </a:r>
                      <a:r>
                        <a:rPr lang="tr-TR" b="1" dirty="0" err="1">
                          <a:solidFill>
                            <a:schemeClr val="accent4"/>
                          </a:solidFill>
                        </a:rPr>
                        <a:t>Cap</a:t>
                      </a:r>
                      <a:endParaRPr lang="en-US" b="1" dirty="0">
                        <a:solidFill>
                          <a:schemeClr val="accent4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b="1" dirty="0">
                          <a:solidFill>
                            <a:srgbClr val="7030A0"/>
                          </a:solidFill>
                        </a:rPr>
                        <a:t>135kHz </a:t>
                      </a:r>
                      <a:r>
                        <a:rPr lang="tr-TR" b="1" dirty="0" err="1">
                          <a:solidFill>
                            <a:srgbClr val="7030A0"/>
                          </a:solidFill>
                        </a:rPr>
                        <a:t>Resonant</a:t>
                      </a:r>
                      <a:r>
                        <a:rPr lang="tr-TR" b="1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tr-TR" b="1" dirty="0" err="1">
                          <a:solidFill>
                            <a:srgbClr val="7030A0"/>
                          </a:solidFill>
                        </a:rPr>
                        <a:t>Cap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b="1" dirty="0">
                          <a:solidFill>
                            <a:schemeClr val="accent4"/>
                          </a:solidFill>
                        </a:rPr>
                        <a:t>150kHz </a:t>
                      </a:r>
                      <a:r>
                        <a:rPr lang="tr-TR" b="1" dirty="0" err="1">
                          <a:solidFill>
                            <a:schemeClr val="accent4"/>
                          </a:solidFill>
                        </a:rPr>
                        <a:t>Resonant</a:t>
                      </a:r>
                      <a:r>
                        <a:rPr lang="tr-TR" b="1" dirty="0">
                          <a:solidFill>
                            <a:schemeClr val="accent4"/>
                          </a:solidFill>
                        </a:rPr>
                        <a:t> </a:t>
                      </a:r>
                      <a:r>
                        <a:rPr lang="tr-TR" b="1" dirty="0" err="1">
                          <a:solidFill>
                            <a:schemeClr val="accent4"/>
                          </a:solidFill>
                        </a:rPr>
                        <a:t>Cap</a:t>
                      </a:r>
                      <a:endParaRPr lang="en-US" b="1" dirty="0">
                        <a:solidFill>
                          <a:schemeClr val="accent4"/>
                        </a:solidFill>
                      </a:endParaRPr>
                    </a:p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b="1" dirty="0">
                          <a:solidFill>
                            <a:srgbClr val="7030A0"/>
                          </a:solidFill>
                        </a:rPr>
                        <a:t>135kHz </a:t>
                      </a:r>
                      <a:r>
                        <a:rPr lang="tr-TR" b="1" dirty="0" err="1">
                          <a:solidFill>
                            <a:srgbClr val="7030A0"/>
                          </a:solidFill>
                        </a:rPr>
                        <a:t>Resonant</a:t>
                      </a:r>
                      <a:r>
                        <a:rPr lang="tr-TR" b="1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tr-TR" b="1" dirty="0" err="1">
                          <a:solidFill>
                            <a:srgbClr val="7030A0"/>
                          </a:solidFill>
                        </a:rPr>
                        <a:t>Cap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413803"/>
                  </a:ext>
                </a:extLst>
              </a:tr>
              <a:tr h="348656">
                <a:tc>
                  <a:txBody>
                    <a:bodyPr/>
                    <a:lstStyle/>
                    <a:p>
                      <a:pPr algn="ctr"/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</a:p>
                    <a:p>
                      <a:pPr algn="ctr"/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</a:p>
                    <a:p>
                      <a:pPr algn="ctr"/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 err="1"/>
                        <a:t>Tx</a:t>
                      </a:r>
                      <a:endParaRPr lang="tr-TR" dirty="0"/>
                    </a:p>
                    <a:p>
                      <a:pPr algn="ctr"/>
                      <a:r>
                        <a:rPr lang="tr-TR" dirty="0"/>
                        <a:t>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</a:p>
                    <a:p>
                      <a:pPr algn="ctr"/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</a:p>
                    <a:p>
                      <a:pPr algn="ctr"/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2104435"/>
                  </a:ext>
                </a:extLst>
              </a:tr>
              <a:tr h="348656"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Rx-1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Rx-1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Rx-1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Rx-1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Rx-1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Rx-1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Rx-1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Rx-1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2429912"/>
                  </a:ext>
                </a:extLst>
              </a:tr>
              <a:tr h="348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Rx-2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Rx-2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Rx-2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Rx-2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Rx-2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Rx-2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Rx-2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Rx-2 </a:t>
                      </a:r>
                      <a:r>
                        <a:rPr lang="tr-TR" dirty="0" err="1"/>
                        <a:t>Current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481185"/>
                  </a:ext>
                </a:extLst>
              </a:tr>
              <a:tr h="348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Voltage</a:t>
                      </a:r>
                      <a:endParaRPr lang="tr-TR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(</a:t>
                      </a:r>
                      <a:r>
                        <a:rPr lang="tr-TR" dirty="0" err="1"/>
                        <a:t>Square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Voltage</a:t>
                      </a:r>
                      <a:endParaRPr lang="tr-TR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(</a:t>
                      </a:r>
                      <a:r>
                        <a:rPr lang="tr-TR" dirty="0" err="1"/>
                        <a:t>Square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Voltage</a:t>
                      </a:r>
                      <a:endParaRPr lang="tr-TR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(</a:t>
                      </a:r>
                      <a:r>
                        <a:rPr lang="tr-TR" dirty="0" err="1"/>
                        <a:t>Square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Voltage</a:t>
                      </a:r>
                      <a:endParaRPr lang="tr-TR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(</a:t>
                      </a:r>
                      <a:r>
                        <a:rPr lang="tr-TR" dirty="0" err="1"/>
                        <a:t>Square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Voltage</a:t>
                      </a:r>
                      <a:endParaRPr lang="tr-TR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(</a:t>
                      </a:r>
                      <a:r>
                        <a:rPr lang="tr-TR" dirty="0" err="1"/>
                        <a:t>Square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Voltage</a:t>
                      </a:r>
                      <a:endParaRPr lang="tr-TR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(</a:t>
                      </a:r>
                      <a:r>
                        <a:rPr lang="tr-TR" dirty="0" err="1"/>
                        <a:t>Square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Voltage</a:t>
                      </a:r>
                      <a:endParaRPr lang="tr-TR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(</a:t>
                      </a:r>
                      <a:r>
                        <a:rPr lang="tr-TR" dirty="0" err="1"/>
                        <a:t>Square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Tx</a:t>
                      </a:r>
                      <a:r>
                        <a:rPr lang="tr-TR" dirty="0"/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 err="1"/>
                        <a:t>Voltage</a:t>
                      </a:r>
                      <a:endParaRPr lang="tr-TR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dirty="0"/>
                        <a:t>(</a:t>
                      </a:r>
                      <a:r>
                        <a:rPr lang="tr-TR" dirty="0" err="1"/>
                        <a:t>Square</a:t>
                      </a:r>
                      <a:r>
                        <a:rPr lang="tr-TR" dirty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167067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7769C16D-8E39-4EC7-BD65-C6A3AF30CB98}"/>
              </a:ext>
            </a:extLst>
          </p:cNvPr>
          <p:cNvSpPr/>
          <p:nvPr/>
        </p:nvSpPr>
        <p:spPr>
          <a:xfrm>
            <a:off x="1507791" y="5629611"/>
            <a:ext cx="96416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b="1" dirty="0">
                <a:solidFill>
                  <a:srgbClr val="FF0000"/>
                </a:solidFill>
              </a:rPr>
              <a:t>First </a:t>
            </a:r>
            <a:r>
              <a:rPr lang="tr-TR" b="1" dirty="0" err="1">
                <a:solidFill>
                  <a:srgbClr val="FF0000"/>
                </a:solidFill>
              </a:rPr>
              <a:t>mission</a:t>
            </a:r>
            <a:r>
              <a:rPr lang="tr-TR" dirty="0"/>
              <a:t> :  </a:t>
            </a:r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investigate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secondary</a:t>
            </a:r>
            <a:r>
              <a:rPr lang="tr-TR" dirty="0"/>
              <a:t> </a:t>
            </a:r>
            <a:r>
              <a:rPr lang="tr-TR" dirty="0" err="1"/>
              <a:t>coupling</a:t>
            </a:r>
            <a:r>
              <a:rPr lang="tr-TR" dirty="0"/>
              <a:t> </a:t>
            </a:r>
            <a:r>
              <a:rPr lang="tr-TR" dirty="0" err="1"/>
              <a:t>effect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using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test data </a:t>
            </a:r>
            <a:r>
              <a:rPr lang="tr-TR" dirty="0" err="1"/>
              <a:t>which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decoupled</a:t>
            </a:r>
            <a:r>
              <a:rPr lang="tr-TR" dirty="0"/>
              <a:t> 150Khz </a:t>
            </a:r>
            <a:r>
              <a:rPr lang="tr-TR" dirty="0" err="1"/>
              <a:t>resonant</a:t>
            </a:r>
            <a:r>
              <a:rPr lang="tr-TR" dirty="0"/>
              <a:t> </a:t>
            </a:r>
            <a:r>
              <a:rPr lang="tr-TR" dirty="0" err="1"/>
              <a:t>capacitor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cross-coupled</a:t>
            </a:r>
            <a:r>
              <a:rPr lang="tr-TR" dirty="0"/>
              <a:t> 150kHz </a:t>
            </a:r>
            <a:r>
              <a:rPr lang="tr-TR" dirty="0" err="1"/>
              <a:t>resonant</a:t>
            </a:r>
            <a:r>
              <a:rPr lang="tr-TR" dirty="0"/>
              <a:t> </a:t>
            </a:r>
            <a:r>
              <a:rPr lang="tr-TR" dirty="0" err="1"/>
              <a:t>capacitor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 </a:t>
            </a:r>
            <a:r>
              <a:rPr lang="tr-TR" dirty="0" err="1"/>
              <a:t>both</a:t>
            </a:r>
            <a:r>
              <a:rPr lang="tr-TR" dirty="0"/>
              <a:t> </a:t>
            </a:r>
            <a:r>
              <a:rPr lang="tr-TR" dirty="0" err="1"/>
              <a:t>aligned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misaligned</a:t>
            </a:r>
            <a:r>
              <a:rPr lang="tr-TR" dirty="0"/>
              <a:t> </a:t>
            </a:r>
            <a:r>
              <a:rPr lang="tr-TR" dirty="0" err="1"/>
              <a:t>conditions</a:t>
            </a:r>
            <a:r>
              <a:rPr lang="tr-TR" dirty="0"/>
              <a:t>.  (</a:t>
            </a:r>
            <a:r>
              <a:rPr lang="tr-TR" dirty="0" err="1"/>
              <a:t>Column</a:t>
            </a:r>
            <a:r>
              <a:rPr lang="tr-TR" dirty="0"/>
              <a:t> 1-5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column</a:t>
            </a:r>
            <a:r>
              <a:rPr lang="tr-TR" dirty="0"/>
              <a:t> 3-7)</a:t>
            </a:r>
          </a:p>
        </p:txBody>
      </p:sp>
    </p:spTree>
    <p:extLst>
      <p:ext uri="{BB962C8B-B14F-4D97-AF65-F5344CB8AC3E}">
        <p14:creationId xmlns:p14="http://schemas.microsoft.com/office/powerpoint/2010/main" val="3936275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68B02E-3467-445C-8F07-BAEC5A934007}"/>
              </a:ext>
            </a:extLst>
          </p:cNvPr>
          <p:cNvSpPr txBox="1"/>
          <p:nvPr/>
        </p:nvSpPr>
        <p:spPr>
          <a:xfrm>
            <a:off x="4301545" y="173865"/>
            <a:ext cx="2408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Full-</a:t>
            </a:r>
            <a:r>
              <a:rPr lang="tr-TR" dirty="0" err="1"/>
              <a:t>Aligned</a:t>
            </a:r>
            <a:r>
              <a:rPr lang="tr-TR" dirty="0"/>
              <a:t> </a:t>
            </a:r>
            <a:r>
              <a:rPr lang="tr-TR" dirty="0" err="1"/>
              <a:t>Coupled</a:t>
            </a:r>
            <a:r>
              <a:rPr lang="tr-TR" dirty="0"/>
              <a:t> </a:t>
            </a:r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FDA67D9-8987-4639-A2E8-3AEFF8283C0F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273538" y="976402"/>
          <a:ext cx="4060825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Worksheet" r:id="rId3" imgW="4061347" imgH="1257424" progId="Excel.Sheet.12">
                  <p:embed/>
                </p:oleObj>
              </mc:Choice>
              <mc:Fallback>
                <p:oleObj name="Worksheet" r:id="rId3" imgW="4061347" imgH="1257424" progId="Excel.Sheet.12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5FDA67D9-8987-4639-A2E8-3AEFF8283C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73538" y="976402"/>
                        <a:ext cx="4060825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C543BC4F-5FDA-4CAF-89C2-CA4E49BD10C3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273536" y="2666907"/>
          <a:ext cx="4060825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Worksheet" r:id="rId5" imgW="4061347" imgH="1257424" progId="Excel.Sheet.12">
                  <p:embed/>
                </p:oleObj>
              </mc:Choice>
              <mc:Fallback>
                <p:oleObj name="Worksheet" r:id="rId5" imgW="4061347" imgH="1257424" progId="Excel.Sheet.12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C543BC4F-5FDA-4CAF-89C2-CA4E49BD10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73536" y="2666907"/>
                        <a:ext cx="4060825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7EA01D3-79B8-4ADD-BA61-AC98F21B98B0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273535" y="4492336"/>
          <a:ext cx="4060825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Worksheet" r:id="rId7" imgW="4061347" imgH="1257424" progId="Excel.Sheet.12">
                  <p:embed/>
                </p:oleObj>
              </mc:Choice>
              <mc:Fallback>
                <p:oleObj name="Worksheet" r:id="rId7" imgW="4061347" imgH="1257424" progId="Excel.Sheet.12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F7EA01D3-79B8-4ADD-BA61-AC98F21B98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73535" y="4492336"/>
                        <a:ext cx="4060825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5054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68B02E-3467-445C-8F07-BAEC5A934007}"/>
              </a:ext>
            </a:extLst>
          </p:cNvPr>
          <p:cNvSpPr txBox="1"/>
          <p:nvPr/>
        </p:nvSpPr>
        <p:spPr>
          <a:xfrm>
            <a:off x="4146998" y="173865"/>
            <a:ext cx="2408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Miss-Aligned</a:t>
            </a:r>
            <a:r>
              <a:rPr lang="tr-TR" dirty="0"/>
              <a:t> </a:t>
            </a:r>
            <a:r>
              <a:rPr lang="tr-TR" dirty="0" err="1"/>
              <a:t>Coupled</a:t>
            </a:r>
            <a:r>
              <a:rPr lang="tr-TR" dirty="0"/>
              <a:t> 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DE22B8D-3DC6-4C3C-8F5E-4FB16455F6F1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019134" y="879811"/>
          <a:ext cx="4664075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Worksheet" r:id="rId3" imgW="4663590" imgH="1257424" progId="Excel.Sheet.12">
                  <p:embed/>
                </p:oleObj>
              </mc:Choice>
              <mc:Fallback>
                <p:oleObj name="Worksheet" r:id="rId3" imgW="4663590" imgH="1257424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CDE22B8D-3DC6-4C3C-8F5E-4FB16455F6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19134" y="879811"/>
                        <a:ext cx="4664075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28E6BFB-269B-401B-9866-5C8A5AF11D5A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019133" y="2649698"/>
          <a:ext cx="4664075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6" name="Worksheet" r:id="rId5" imgW="4663590" imgH="1257424" progId="Excel.Sheet.12">
                  <p:embed/>
                </p:oleObj>
              </mc:Choice>
              <mc:Fallback>
                <p:oleObj name="Worksheet" r:id="rId5" imgW="4663590" imgH="1257424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28E6BFB-269B-401B-9866-5C8A5AF11D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19133" y="2649698"/>
                        <a:ext cx="4664075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0926444-B311-46C5-AB1B-6B2FC106E52C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019132" y="4511653"/>
          <a:ext cx="4664075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Worksheet" r:id="rId7" imgW="4663590" imgH="1257424" progId="Excel.Sheet.12">
                  <p:embed/>
                </p:oleObj>
              </mc:Choice>
              <mc:Fallback>
                <p:oleObj name="Worksheet" r:id="rId7" imgW="4663590" imgH="1257424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60926444-B311-46C5-AB1B-6B2FC106E5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19132" y="4511653"/>
                        <a:ext cx="4664075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5881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68B02E-3467-445C-8F07-BAEC5A934007}"/>
              </a:ext>
            </a:extLst>
          </p:cNvPr>
          <p:cNvSpPr txBox="1"/>
          <p:nvPr/>
        </p:nvSpPr>
        <p:spPr>
          <a:xfrm>
            <a:off x="4146998" y="173865"/>
            <a:ext cx="2408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Full-</a:t>
            </a:r>
            <a:r>
              <a:rPr lang="tr-TR" dirty="0" err="1"/>
              <a:t>Aligned</a:t>
            </a:r>
            <a:r>
              <a:rPr lang="tr-TR" dirty="0"/>
              <a:t> </a:t>
            </a:r>
            <a:r>
              <a:rPr lang="tr-TR" dirty="0" err="1"/>
              <a:t>Decoupled</a:t>
            </a:r>
            <a:r>
              <a:rPr lang="tr-TR" dirty="0"/>
              <a:t> </a:t>
            </a: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39076F8-285B-4F1E-AE2C-9AA7B140EA25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698792" y="899129"/>
          <a:ext cx="4664075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4" name="Worksheet" r:id="rId3" imgW="4663590" imgH="1257424" progId="Excel.Sheet.12">
                  <p:embed/>
                </p:oleObj>
              </mc:Choice>
              <mc:Fallback>
                <p:oleObj name="Worksheet" r:id="rId3" imgW="4663590" imgH="1257424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B39076F8-285B-4F1E-AE2C-9AA7B140EA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8792" y="899129"/>
                        <a:ext cx="4664075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041D6AF-531A-4EAC-BFC3-AAC648D7928C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698792" y="2669974"/>
          <a:ext cx="4664075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Worksheet" r:id="rId5" imgW="4663590" imgH="1257424" progId="Excel.Sheet.12">
                  <p:embed/>
                </p:oleObj>
              </mc:Choice>
              <mc:Fallback>
                <p:oleObj name="Worksheet" r:id="rId5" imgW="4663590" imgH="1257424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6041D6AF-531A-4EAC-BFC3-AAC648D7928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8792" y="2669974"/>
                        <a:ext cx="4664075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483C43B-1D16-4C16-886B-C85D4254B497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698791" y="4737033"/>
          <a:ext cx="4664075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Worksheet" r:id="rId7" imgW="4663590" imgH="1257424" progId="Excel.Sheet.12">
                  <p:embed/>
                </p:oleObj>
              </mc:Choice>
              <mc:Fallback>
                <p:oleObj name="Worksheet" r:id="rId7" imgW="4663590" imgH="1257424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483C43B-1D16-4C16-886B-C85D4254B49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8791" y="4737033"/>
                        <a:ext cx="4664075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ED2E84A-A738-4B75-8961-88DC76C99975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6829135" y="955049"/>
          <a:ext cx="4664075" cy="4854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Worksheet" r:id="rId9" imgW="4663590" imgH="4853981" progId="Excel.Sheet.12">
                  <p:embed/>
                </p:oleObj>
              </mc:Choice>
              <mc:Fallback>
                <p:oleObj name="Worksheet" r:id="rId9" imgW="4663590" imgH="4853981" progId="Excel.Sheet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ED2E84A-A738-4B75-8961-88DC76C999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29135" y="955049"/>
                        <a:ext cx="4664075" cy="4854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7799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777</Words>
  <Application>Microsoft Office PowerPoint</Application>
  <PresentationFormat>Widescreen</PresentationFormat>
  <Paragraphs>242</Paragraphs>
  <Slides>17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Wingdings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Enes AYAZ</dc:creator>
  <cp:lastModifiedBy>Enes AYAZ</cp:lastModifiedBy>
  <cp:revision>6</cp:revision>
  <dcterms:created xsi:type="dcterms:W3CDTF">2020-08-13T07:05:41Z</dcterms:created>
  <dcterms:modified xsi:type="dcterms:W3CDTF">2020-08-13T12:46:17Z</dcterms:modified>
</cp:coreProperties>
</file>

<file path=docProps/thumbnail.jpeg>
</file>